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9" r:id="rId4"/>
    <p:sldId id="258" r:id="rId5"/>
    <p:sldId id="268" r:id="rId6"/>
    <p:sldId id="270" r:id="rId7"/>
    <p:sldId id="278" r:id="rId8"/>
    <p:sldId id="272" r:id="rId9"/>
    <p:sldId id="277" r:id="rId10"/>
    <p:sldId id="280" r:id="rId11"/>
    <p:sldId id="281" r:id="rId12"/>
    <p:sldId id="295" r:id="rId13"/>
    <p:sldId id="288" r:id="rId14"/>
    <p:sldId id="283" r:id="rId15"/>
    <p:sldId id="289" r:id="rId16"/>
    <p:sldId id="298" r:id="rId17"/>
    <p:sldId id="290" r:id="rId18"/>
    <p:sldId id="286" r:id="rId19"/>
    <p:sldId id="293" r:id="rId20"/>
    <p:sldId id="287" r:id="rId21"/>
    <p:sldId id="292" r:id="rId22"/>
  </p:sldIdLst>
  <p:sldSz cx="18288000" cy="10287000"/>
  <p:notesSz cx="6858000" cy="9144000"/>
  <p:embeddedFontLst>
    <p:embeddedFont>
      <p:font typeface="Pretendard Medium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Barlow Bold" panose="020B0600000101010101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F0000"/>
    <a:srgbClr val="E6B9B8"/>
    <a:srgbClr val="D0CEE2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C809D-B32F-4E2E-9F6F-E089A7484EA8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2C687-1158-4FCC-8CF5-4032C061A6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78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2C687-1158-4FCC-8CF5-4032C061A6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0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71500"/>
            <a:ext cx="17043400" cy="914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245150" y="5600700"/>
            <a:ext cx="3215172" cy="2906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2 </a:t>
            </a:r>
            <a:r>
              <a:rPr lang="en-US" altLang="ko-KR" sz="2400" b="1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Team</a:t>
            </a:r>
            <a:endParaRPr lang="en-US" sz="2400" b="1" i="0" u="none" strike="noStrike" dirty="0">
              <a:solidFill>
                <a:srgbClr val="0007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45150" y="6036676"/>
            <a:ext cx="5785050" cy="17738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김석호 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b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</a:t>
            </a:r>
            <a:r>
              <a:rPr 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kimseockho93@gmail.com</a:t>
            </a:r>
            <a:endParaRPr lang="en-US" i="0" u="none" strike="noStrike" spc="100" dirty="0">
              <a:solidFill>
                <a:srgbClr val="0007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4539"/>
              </a:lnSpc>
            </a:pPr>
            <a:r>
              <a:rPr lang="ko-KR" altLang="en-US" spc="100" dirty="0" err="1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석지원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>
              <a:lnSpc>
                <a:spcPct val="114539"/>
              </a:lnSpc>
            </a:pP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wb00102681@gmail.com</a:t>
            </a:r>
          </a:p>
          <a:p>
            <a:pPr lvl="0" algn="l">
              <a:lnSpc>
                <a:spcPct val="114539"/>
              </a:lnSpc>
            </a:pPr>
            <a:r>
              <a:rPr lang="ko-KR" alt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이지훈 </a:t>
            </a:r>
            <a:r>
              <a:rPr lang="en-US" altLang="ko-KR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</a:t>
            </a:r>
            <a:r>
              <a:rPr lang="en-US" altLang="ko-KR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>
              <a:lnSpc>
                <a:spcPct val="114539"/>
              </a:lnSpc>
            </a:pP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ezh737@gmail.com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45150" y="3549018"/>
            <a:ext cx="10203648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altLang="ko-KR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Axial 2D </a:t>
            </a:r>
            <a:r>
              <a:rPr lang="ko-KR" altLang="en-US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슬라이스 영상 기반</a:t>
            </a:r>
            <a:br>
              <a:rPr lang="en-US" altLang="ko-KR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</a:br>
            <a:r>
              <a:rPr lang="en-US" altLang="ko-KR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Attention </a:t>
            </a:r>
            <a:r>
              <a:rPr lang="ko-KR" altLang="en-US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및 </a:t>
            </a:r>
            <a:r>
              <a:rPr lang="en-US" altLang="ko-KR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CAM-Alignment </a:t>
            </a:r>
            <a:r>
              <a:rPr lang="ko-KR" altLang="en-US" sz="32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적용 폐 결절 악성 예측 모델</a:t>
            </a:r>
            <a:endParaRPr lang="en-US" altLang="ko-KR" sz="32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C52ABDE9-DC0B-4F08-A308-0275B1E6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571499"/>
            <a:ext cx="6359157" cy="9143999"/>
          </a:xfrm>
          <a:prstGeom prst="rect">
            <a:avLst/>
          </a:prstGeom>
        </p:spPr>
      </p:pic>
      <p:pic>
        <p:nvPicPr>
          <p:cNvPr id="1026" name="Picture 2" descr="한국IT교육원 (@hankookit) / X">
            <a:extLst>
              <a:ext uri="{FF2B5EF4-FFF2-40B4-BE49-F238E27FC236}">
                <a16:creationId xmlns:a16="http://schemas.microsoft.com/office/drawing/2014/main" id="{7D71AA11-833D-4EDE-A4F4-0805A8F3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8589377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sz="60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Me</a:t>
            </a:r>
            <a:r>
              <a:rPr 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thod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0136643-3BD2-2CE9-99DB-236ADB21C8BA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4B27D4F1-AFA5-EE35-DA6C-EA46EF62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86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Method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데이터 구성 및 전 처리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28ABCE4-0121-51FD-AB32-163AE6881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556911"/>
              </p:ext>
            </p:extLst>
          </p:nvPr>
        </p:nvGraphicFramePr>
        <p:xfrm>
          <a:off x="914401" y="2457450"/>
          <a:ext cx="11290299" cy="702945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53642">
                  <a:extLst>
                    <a:ext uri="{9D8B030D-6E8A-4147-A177-3AD203B41FA5}">
                      <a16:colId xmlns:a16="http://schemas.microsoft.com/office/drawing/2014/main" val="228801518"/>
                    </a:ext>
                  </a:extLst>
                </a:gridCol>
                <a:gridCol w="9136657">
                  <a:extLst>
                    <a:ext uri="{9D8B030D-6E8A-4147-A177-3AD203B41FA5}">
                      <a16:colId xmlns:a16="http://schemas.microsoft.com/office/drawing/2014/main" val="1388248499"/>
                    </a:ext>
                  </a:extLst>
                </a:gridCol>
              </a:tblGrid>
              <a:tr h="4096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항목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세부 내용</a:t>
                      </a:r>
                    </a:p>
                  </a:txBody>
                  <a:tcPr marL="73099" marR="73099" marT="36550" marB="36550" anchor="ctr"/>
                </a:tc>
                <a:extLst>
                  <a:ext uri="{0D108BD9-81ED-4DB2-BD59-A6C34878D82A}">
                    <a16:rowId xmlns:a16="http://schemas.microsoft.com/office/drawing/2014/main" val="2872746960"/>
                  </a:ext>
                </a:extLst>
              </a:tr>
              <a:tr h="1002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데이터셋 이름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LIDC-IDRI (Lung Image Database Consortium – Image Database Resource Initiative)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185672"/>
                  </a:ext>
                </a:extLst>
              </a:tr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데이터셋 특징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미국 국립 암 연구소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(NCI)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에서 제공한 공개 폐암 영상 데이터셋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440092"/>
                  </a:ext>
                </a:extLst>
              </a:tr>
              <a:tr h="7016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영상 데이터 형태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흉부 </a:t>
                      </a:r>
                      <a:r>
                        <a:rPr 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CT 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영상 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Computed Tomography), DICOM 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포맷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52208"/>
                  </a:ext>
                </a:extLst>
              </a:tr>
              <a:tr h="4096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총 환자 수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1,010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명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870401"/>
                  </a:ext>
                </a:extLst>
              </a:tr>
              <a:tr h="4096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총 결절 수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약 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2,635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 결절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407921"/>
                  </a:ext>
                </a:extLst>
              </a:tr>
              <a:tr h="1002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라벨 구성 기준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방사선 전문의 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명의 주석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(annotation)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을 통해 결절 악성도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(malignancy) 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점수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(1~5) 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제공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088356"/>
                  </a:ext>
                </a:extLst>
              </a:tr>
              <a:tr h="10894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라벨링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기준 </a:t>
                      </a:r>
                      <a:b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</a:b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본 프로젝트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19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1,2: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양성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(Benign)</a:t>
                      </a:r>
                      <a:b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</a:b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3: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불확실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제외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b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</a:b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4,5: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악성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(Malignant)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888179"/>
                  </a:ext>
                </a:extLst>
              </a:tr>
              <a:tr h="13030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900" b="1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전처리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과정</a:t>
                      </a:r>
                      <a:b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</a:b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본 프로젝트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19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2D Axial Slice 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추출 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 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양성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1770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악성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3580</a:t>
                      </a:r>
                      <a:r>
                        <a:rPr lang="ko-KR" altLang="en-US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장 </a:t>
                      </a:r>
                      <a:r>
                        <a:rPr lang="en-US" altLang="ko-KR" sz="19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HU Window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적용 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(center: -600, width: 1500)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결절 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polygon 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좌표 기반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으로 생성한 </a:t>
                      </a:r>
                      <a:r>
                        <a:rPr lang="en-US" altLang="ko-KR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CSV </a:t>
                      </a:r>
                      <a:r>
                        <a:rPr lang="ko-KR" altLang="en-US" sz="190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파일로 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결절 마스크 생성</a:t>
                      </a:r>
                      <a:endParaRPr lang="en-US" altLang="ko-KR" sz="19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데이터 증강 좌우 반전</a:t>
                      </a:r>
                      <a:r>
                        <a:rPr lang="en-US" altLang="ko-KR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-3,3</a:t>
                      </a:r>
                      <a:r>
                        <a:rPr lang="ko-KR" altLang="en-US" sz="19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도의 회전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455131"/>
                  </a:ext>
                </a:extLst>
              </a:tr>
            </a:tbl>
          </a:graphicData>
        </a:graphic>
      </p:graphicFrame>
      <p:pic>
        <p:nvPicPr>
          <p:cNvPr id="16" name="Picture 6">
            <a:extLst>
              <a:ext uri="{FF2B5EF4-FFF2-40B4-BE49-F238E27FC236}">
                <a16:creationId xmlns:a16="http://schemas.microsoft.com/office/drawing/2014/main" id="{0E950C62-E195-BA4D-3AC0-C8630C08A6D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827000" y="2457449"/>
            <a:ext cx="4394200" cy="6995931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ED033-B61C-9021-8BE5-64E614249DE7}"/>
              </a:ext>
            </a:extLst>
          </p:cNvPr>
          <p:cNvSpPr txBox="1"/>
          <p:nvPr/>
        </p:nvSpPr>
        <p:spPr>
          <a:xfrm>
            <a:off x="13963280" y="256436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2D Axial Slice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A2AA8-A9A9-6D3C-497D-5E9593D224E7}"/>
              </a:ext>
            </a:extLst>
          </p:cNvPr>
          <p:cNvSpPr txBox="1"/>
          <p:nvPr/>
        </p:nvSpPr>
        <p:spPr>
          <a:xfrm>
            <a:off x="14045227" y="6069568"/>
            <a:ext cx="18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HU Window </a:t>
            </a:r>
            <a:r>
              <a:rPr lang="ko-KR" altLang="en-US" b="1" dirty="0"/>
              <a:t>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2FBC8-82B8-34DE-702F-0B83367E7C71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- 6 -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50182B-B36D-4965-B28A-A1C01610B6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912" t="14636" r="1555" b="3452"/>
          <a:stretch/>
        </p:blipFill>
        <p:spPr>
          <a:xfrm>
            <a:off x="13563600" y="6463267"/>
            <a:ext cx="2895600" cy="287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326BFC-5534-4EC3-8101-A486E17AE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4243" y="3028645"/>
            <a:ext cx="2874958" cy="2874958"/>
          </a:xfrm>
          <a:prstGeom prst="rect">
            <a:avLst/>
          </a:prstGeom>
        </p:spPr>
      </p:pic>
      <p:sp>
        <p:nvSpPr>
          <p:cNvPr id="20" name="화살표: 위쪽 19">
            <a:extLst>
              <a:ext uri="{FF2B5EF4-FFF2-40B4-BE49-F238E27FC236}">
                <a16:creationId xmlns:a16="http://schemas.microsoft.com/office/drawing/2014/main" id="{53E76406-5D72-435F-9342-9F78F88610CC}"/>
              </a:ext>
            </a:extLst>
          </p:cNvPr>
          <p:cNvSpPr/>
          <p:nvPr/>
        </p:nvSpPr>
        <p:spPr>
          <a:xfrm rot="12160488">
            <a:off x="15669858" y="4539353"/>
            <a:ext cx="96636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A93EFF25-1F18-4E41-AC5D-6578A728BCB0}"/>
              </a:ext>
            </a:extLst>
          </p:cNvPr>
          <p:cNvSpPr/>
          <p:nvPr/>
        </p:nvSpPr>
        <p:spPr>
          <a:xfrm rot="12160488">
            <a:off x="15704106" y="7968353"/>
            <a:ext cx="96636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D45597-AB16-C056-5464-79FCC30D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D2B54D-F171-E48A-4F72-23AFDA9C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EB612F8-0F4A-3AF3-DD17-06F4E7338EA9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Method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7245193-6BD0-5BEE-2EC2-39256DE06373}"/>
              </a:ext>
            </a:extLst>
          </p:cNvPr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제안하는 모델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7DF7398-F135-A87F-751E-8C8C14BD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2191341"/>
            <a:ext cx="17043400" cy="91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85800" lvl="0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4000" b="1" dirty="0"/>
              <a:t>모델 아키텍처</a:t>
            </a:r>
            <a:r>
              <a:rPr lang="en-US" altLang="ko-KR" sz="4000" dirty="0"/>
              <a:t>: </a:t>
            </a:r>
            <a:r>
              <a:rPr lang="en-US" altLang="ko-KR" sz="4000" dirty="0" err="1"/>
              <a:t>ConvNeXt</a:t>
            </a:r>
            <a:r>
              <a:rPr lang="en-US" altLang="ko-KR" sz="4000" dirty="0"/>
              <a:t>-Tiny + CBAM + CAM</a:t>
            </a:r>
            <a:r>
              <a:rPr lang="ko-KR" altLang="en-US" sz="4000" dirty="0"/>
              <a:t> </a:t>
            </a:r>
            <a:r>
              <a:rPr lang="en-US" altLang="ko-KR" sz="4000" dirty="0"/>
              <a:t>Alignment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AD2662C6-58CE-638D-BA5B-B1FFAE492C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8039604" y="12196"/>
            <a:ext cx="2450091" cy="1621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- 7 -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195EE3-B54C-4655-9CB9-752D19B8694D}"/>
              </a:ext>
            </a:extLst>
          </p:cNvPr>
          <p:cNvSpPr/>
          <p:nvPr/>
        </p:nvSpPr>
        <p:spPr>
          <a:xfrm>
            <a:off x="810788" y="7239695"/>
            <a:ext cx="16459199" cy="1688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ConvNeXt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-Tiny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백본에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CBAM(Attention)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과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CAM-Alignment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손실 블록이 추가된 전체 모델 구조를 나타냄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빨간색으로 표시된 부분이 기존 네트워크 대비 새롭게 변경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추가된 블록으로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결절 탐지의 주목성과 </a:t>
            </a:r>
            <a:r>
              <a:rPr lang="ko-KR" altLang="en-US" sz="2400" dirty="0" err="1">
                <a:latin typeface="Pretendard Regular" panose="020B0600000101010101" charset="-127"/>
                <a:ea typeface="Pretendard Regular" panose="020B0600000101010101" charset="-127"/>
              </a:rPr>
              <a:t>해석력을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동시에 강화하는 역할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CE5C58-0BCA-4AFC-80FF-84484E498723}"/>
              </a:ext>
            </a:extLst>
          </p:cNvPr>
          <p:cNvSpPr txBox="1"/>
          <p:nvPr/>
        </p:nvSpPr>
        <p:spPr>
          <a:xfrm>
            <a:off x="7520526" y="65267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제안하는 모델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Overview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B95681-D23A-4E76-9CC2-DCEAA7CF6CF5}"/>
              </a:ext>
            </a:extLst>
          </p:cNvPr>
          <p:cNvGrpSpPr/>
          <p:nvPr/>
        </p:nvGrpSpPr>
        <p:grpSpPr>
          <a:xfrm>
            <a:off x="1232626" y="3090071"/>
            <a:ext cx="15758854" cy="3501229"/>
            <a:chOff x="1232626" y="3090071"/>
            <a:chExt cx="15758854" cy="350122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B760A3-BA24-4A50-828D-0D216C731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84" t="9729" r="5100" b="8901"/>
            <a:stretch/>
          </p:blipFill>
          <p:spPr>
            <a:xfrm>
              <a:off x="1232626" y="3090071"/>
              <a:ext cx="15378974" cy="3501229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D84D41A-0BD0-4C02-911D-9F9E6A546B71}"/>
                </a:ext>
              </a:extLst>
            </p:cNvPr>
            <p:cNvSpPr/>
            <p:nvPr/>
          </p:nvSpPr>
          <p:spPr>
            <a:xfrm>
              <a:off x="3949700" y="3924300"/>
              <a:ext cx="1460500" cy="1752600"/>
            </a:xfrm>
            <a:prstGeom prst="round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A5EE819-B18F-49C8-A50A-26E36E67B5C1}"/>
                </a:ext>
              </a:extLst>
            </p:cNvPr>
            <p:cNvSpPr/>
            <p:nvPr/>
          </p:nvSpPr>
          <p:spPr>
            <a:xfrm>
              <a:off x="6934200" y="4838700"/>
              <a:ext cx="6058626" cy="1752600"/>
            </a:xfrm>
            <a:prstGeom prst="round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57968D0-58D4-4145-AC20-12AC9715B53C}"/>
                </a:ext>
              </a:extLst>
            </p:cNvPr>
            <p:cNvSpPr/>
            <p:nvPr/>
          </p:nvSpPr>
          <p:spPr>
            <a:xfrm>
              <a:off x="13030200" y="3924300"/>
              <a:ext cx="1460500" cy="1752600"/>
            </a:xfrm>
            <a:prstGeom prst="round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10E659A-EBD5-482E-BCB9-ADF9FC855A78}"/>
                </a:ext>
              </a:extLst>
            </p:cNvPr>
            <p:cNvSpPr/>
            <p:nvPr/>
          </p:nvSpPr>
          <p:spPr>
            <a:xfrm>
              <a:off x="14097000" y="3314754"/>
              <a:ext cx="2894480" cy="3753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변경 및 추가된 네트워크 블록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3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D45597-AB16-C056-5464-79FCC30D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D2B54D-F171-E48A-4F72-23AFDA9C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EB612F8-0F4A-3AF3-DD17-06F4E7338EA9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Method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7245193-6BD0-5BEE-2EC2-39256DE06373}"/>
              </a:ext>
            </a:extLst>
          </p:cNvPr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제안하는 모델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7DF7398-F135-A87F-751E-8C8C14BD7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2191341"/>
            <a:ext cx="17043400" cy="91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85800" lvl="0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4000" b="1" dirty="0"/>
              <a:t>모델 아키텍처</a:t>
            </a:r>
            <a:r>
              <a:rPr lang="en-US" altLang="ko-KR" sz="4000" dirty="0"/>
              <a:t>: </a:t>
            </a:r>
            <a:r>
              <a:rPr lang="en-US" altLang="ko-KR" sz="4000" dirty="0" err="1"/>
              <a:t>ConvNeXt</a:t>
            </a:r>
            <a:r>
              <a:rPr lang="en-US" altLang="ko-KR" sz="4000" dirty="0"/>
              <a:t>-Tiny + CBAM + CAM</a:t>
            </a:r>
            <a:r>
              <a:rPr lang="ko-KR" altLang="en-US" sz="4000" dirty="0"/>
              <a:t> </a:t>
            </a:r>
            <a:r>
              <a:rPr lang="en-US" altLang="ko-KR" sz="4000" dirty="0"/>
              <a:t>Alignment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AD2662C6-58CE-638D-BA5B-B1FFAE492C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7653192" y="-81108"/>
            <a:ext cx="3222916" cy="1621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921BE6-0A57-3157-A6DF-B43B202BDD54}"/>
              </a:ext>
            </a:extLst>
          </p:cNvPr>
          <p:cNvSpPr txBox="1"/>
          <p:nvPr/>
        </p:nvSpPr>
        <p:spPr>
          <a:xfrm>
            <a:off x="1117600" y="6859347"/>
            <a:ext cx="8396171" cy="270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분류 손실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Class_Loss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):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라벨별 가중치 곱하여 평균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2. CAM Alignment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손실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Align_Loss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): CAM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과 마스크의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BCE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평균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두 값을 합쳐 최종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Loss =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Class_Loss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+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λ_align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×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Align_Loss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4F7E7BFF-70F4-5CD6-6C3E-05A82FB965E7}"/>
              </a:ext>
            </a:extLst>
          </p:cNvPr>
          <p:cNvSpPr txBox="1"/>
          <p:nvPr/>
        </p:nvSpPr>
        <p:spPr>
          <a:xfrm>
            <a:off x="1295400" y="6591300"/>
            <a:ext cx="4127500" cy="4857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1" i="0" u="none" strike="noStrike" dirty="0">
                <a:solidFill>
                  <a:srgbClr val="00074E"/>
                </a:solidFill>
                <a:latin typeface="Pretendard SemiBold"/>
              </a:rPr>
              <a:t>변경된 </a:t>
            </a:r>
            <a:r>
              <a:rPr lang="en-US" altLang="ko-KR" sz="2800" b="1" dirty="0">
                <a:solidFill>
                  <a:srgbClr val="00074E"/>
                </a:solidFill>
                <a:latin typeface="Pretendard SemiBold"/>
              </a:rPr>
              <a:t>Loss </a:t>
            </a:r>
            <a:r>
              <a:rPr lang="ko-KR" altLang="en-US" sz="2800" b="1" dirty="0">
                <a:solidFill>
                  <a:srgbClr val="00074E"/>
                </a:solidFill>
                <a:latin typeface="Pretendard SemiBold"/>
              </a:rPr>
              <a:t>계산</a:t>
            </a:r>
            <a:endParaRPr lang="en-US" sz="2800" b="1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81EA55EF-B598-88F6-2BBE-142D710E9537}"/>
              </a:ext>
            </a:extLst>
          </p:cNvPr>
          <p:cNvSpPr txBox="1"/>
          <p:nvPr/>
        </p:nvSpPr>
        <p:spPr>
          <a:xfrm>
            <a:off x="9779000" y="6569229"/>
            <a:ext cx="4127500" cy="48576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1" i="0" u="none" strike="noStrike" dirty="0">
                <a:solidFill>
                  <a:srgbClr val="00074E"/>
                </a:solidFill>
                <a:latin typeface="Pretendard SemiBold"/>
              </a:rPr>
              <a:t>수식</a:t>
            </a:r>
            <a:endParaRPr lang="en-US" sz="2800" b="1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456670D-B7A6-0360-5AF7-C8E9832C8CC9}"/>
              </a:ext>
            </a:extLst>
          </p:cNvPr>
          <p:cNvCxnSpPr>
            <a:cxnSpLocks/>
          </p:cNvCxnSpPr>
          <p:nvPr/>
        </p:nvCxnSpPr>
        <p:spPr>
          <a:xfrm>
            <a:off x="9591091" y="6498267"/>
            <a:ext cx="0" cy="3064833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F79AC6-2619-FDF2-6955-3E62B436B624}"/>
                  </a:ext>
                </a:extLst>
              </p:cNvPr>
              <p:cNvSpPr txBox="1"/>
              <p:nvPr/>
            </p:nvSpPr>
            <p:spPr>
              <a:xfrm>
                <a:off x="9763709" y="6896100"/>
                <a:ext cx="4863191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𝑐𝑙𝑎𝑠𝑠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F79AC6-2619-FDF2-6955-3E62B436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709" y="6896100"/>
                <a:ext cx="4863191" cy="8654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E38570-AB80-DAA3-D8D4-3ECA75F4E69D}"/>
                  </a:ext>
                </a:extLst>
              </p:cNvPr>
              <p:cNvSpPr txBox="1"/>
              <p:nvPr/>
            </p:nvSpPr>
            <p:spPr>
              <a:xfrm>
                <a:off x="9753600" y="7935607"/>
                <a:ext cx="4590616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𝑎𝑙𝑖𝑔𝑛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𝐶𝐴𝑀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𝑟𝑒𝑠𝑖𝑧𝑒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𝑀𝐴𝑆𝐾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E38570-AB80-DAA3-D8D4-3ECA75F4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7935607"/>
                <a:ext cx="4590616" cy="8654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1F8652-1457-DD34-A1A1-0FB33A320954}"/>
                  </a:ext>
                </a:extLst>
              </p:cNvPr>
              <p:cNvSpPr txBox="1"/>
              <p:nvPr/>
            </p:nvSpPr>
            <p:spPr>
              <a:xfrm>
                <a:off x="9817947" y="9077980"/>
                <a:ext cx="3595515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Pretendard Regular" panose="020B0600000101010101" charset="-127"/>
                    <a:ea typeface="Pretendard Regular" panose="020B0600000101010101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𝑎𝑙𝑖𝑔𝑛</m:t>
                        </m:r>
                      </m:sub>
                    </m:sSub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endParaRPr lang="ko-KR" altLang="en-US" sz="2000" dirty="0">
                  <a:latin typeface="Pretendard Regular" panose="020B0600000101010101" charset="-127"/>
                  <a:ea typeface="Pretendard Regular" panose="020B0600000101010101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1F8652-1457-DD34-A1A1-0FB33A320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947" y="9077980"/>
                <a:ext cx="3595515" cy="332720"/>
              </a:xfrm>
              <a:prstGeom prst="rect">
                <a:avLst/>
              </a:prstGeom>
              <a:blipFill>
                <a:blip r:embed="rId9"/>
                <a:stretch>
                  <a:fillRect l="-2547" t="-23636" b="-3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B8B564-F95B-E649-E7AB-25196103987A}"/>
                  </a:ext>
                </a:extLst>
              </p:cNvPr>
              <p:cNvSpPr txBox="1"/>
              <p:nvPr/>
            </p:nvSpPr>
            <p:spPr>
              <a:xfrm>
                <a:off x="14031056" y="9105900"/>
                <a:ext cx="2839303" cy="325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𝑎𝑙𝑖𝑔𝑛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 </a:t>
                </a:r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= </a:t>
                </a:r>
                <a:r>
                  <a:rPr lang="en-US" altLang="ko-KR" sz="1400" dirty="0" err="1">
                    <a:latin typeface="Pretendard Regular" panose="020B0600000101010101" charset="-127"/>
                    <a:ea typeface="Pretendard Regular" panose="020B0600000101010101" charset="-127"/>
                  </a:rPr>
                  <a:t>Align_Loss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의 영향도 조절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B8B564-F95B-E649-E7AB-25196103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056" y="9105900"/>
                <a:ext cx="2839303" cy="325282"/>
              </a:xfrm>
              <a:prstGeom prst="rect">
                <a:avLst/>
              </a:prstGeom>
              <a:blipFill>
                <a:blip r:embed="rId10"/>
                <a:stretch>
                  <a:fillRect l="-645" t="-3774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- 7 -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E3EE55-CCE7-4DB4-B920-9F882E10D75E}"/>
                  </a:ext>
                </a:extLst>
              </p:cNvPr>
              <p:cNvSpPr txBox="1"/>
              <p:nvPr/>
            </p:nvSpPr>
            <p:spPr>
              <a:xfrm>
                <a:off x="14031056" y="7883723"/>
                <a:ext cx="32975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*</a:t>
                </a:r>
                <a:r>
                  <a:rPr lang="ko-KR" alt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= 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데이터 불균형 라벨 영향도 조절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E3EE55-CCE7-4DB4-B920-9F882E10D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056" y="7883723"/>
                <a:ext cx="3297569" cy="307777"/>
              </a:xfrm>
              <a:prstGeom prst="rect">
                <a:avLst/>
              </a:prstGeom>
              <a:blipFill>
                <a:blip r:embed="rId11"/>
                <a:stretch>
                  <a:fillRect l="-555"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C1B7D14F-DC58-4BFC-A39E-227B941BC88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84" t="9729" r="5100" b="8901"/>
          <a:stretch/>
        </p:blipFill>
        <p:spPr>
          <a:xfrm>
            <a:off x="2133600" y="3112587"/>
            <a:ext cx="13606548" cy="3097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54724A-8605-45BA-8255-FAAFBFF0A39A}"/>
                  </a:ext>
                </a:extLst>
              </p:cNvPr>
              <p:cNvSpPr txBox="1"/>
              <p:nvPr/>
            </p:nvSpPr>
            <p:spPr>
              <a:xfrm>
                <a:off x="14031056" y="7578923"/>
                <a:ext cx="2549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*</a:t>
                </a:r>
                <a:r>
                  <a:rPr lang="ko-KR" alt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𝑝𝑟𝑒𝑑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= sigmoid(logit)</a:t>
                </a:r>
                <a:r>
                  <a:rPr lang="ko-KR" altLang="en-US" sz="1400" dirty="0">
                    <a:latin typeface="Pretendard Regular" panose="020B0600000101010101" charset="-127"/>
                    <a:ea typeface="Pretendard Regular" panose="020B0600000101010101" charset="-127"/>
                  </a:rPr>
                  <a:t>의 의미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54724A-8605-45BA-8255-FAAFBFF0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056" y="7578923"/>
                <a:ext cx="2549801" cy="307777"/>
              </a:xfrm>
              <a:prstGeom prst="rect">
                <a:avLst/>
              </a:prstGeom>
              <a:blipFill>
                <a:blip r:embed="rId13"/>
                <a:stretch>
                  <a:fillRect l="-718"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D80B4D0-BF53-4291-8A22-415756344EC5}"/>
              </a:ext>
            </a:extLst>
          </p:cNvPr>
          <p:cNvSpPr/>
          <p:nvPr/>
        </p:nvSpPr>
        <p:spPr>
          <a:xfrm>
            <a:off x="12586435" y="3880393"/>
            <a:ext cx="1205765" cy="1562100"/>
          </a:xfrm>
          <a:prstGeom prst="round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7005CF-18A8-4CE8-AD77-DDAB033E67C2}"/>
              </a:ext>
            </a:extLst>
          </p:cNvPr>
          <p:cNvSpPr/>
          <p:nvPr/>
        </p:nvSpPr>
        <p:spPr>
          <a:xfrm>
            <a:off x="14097000" y="3314754"/>
            <a:ext cx="2894480" cy="375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변경된 </a:t>
            </a:r>
            <a:r>
              <a:rPr lang="en-US" altLang="ko-KR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Loss </a:t>
            </a:r>
            <a:r>
              <a:rPr lang="ko-KR" altLang="en-US" dirty="0">
                <a:solidFill>
                  <a:schemeClr val="tx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블록</a:t>
            </a:r>
          </a:p>
        </p:txBody>
      </p:sp>
    </p:spTree>
    <p:extLst>
      <p:ext uri="{BB962C8B-B14F-4D97-AF65-F5344CB8AC3E}">
        <p14:creationId xmlns:p14="http://schemas.microsoft.com/office/powerpoint/2010/main" val="19848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6680-BB0D-83BC-688E-5D188D28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71FDD6-F5CE-8375-8530-2CFF018F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8EEB31-4C13-FEE8-C791-A8163589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2C32732-0323-1CE0-BF71-06A27D8D273D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4.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2323D62-3CE2-BA7B-7888-647311C1D3A6}"/>
              </a:ext>
            </a:extLst>
          </p:cNvPr>
          <p:cNvSpPr txBox="1"/>
          <p:nvPr/>
        </p:nvSpPr>
        <p:spPr>
          <a:xfrm>
            <a:off x="4876800" y="3784600"/>
            <a:ext cx="8001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Results &amp; Discussion</a:t>
            </a:r>
            <a:endParaRPr lang="ko-KR" altLang="ko-KR" sz="60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07899"/>
              </a:lnSpc>
            </a:pP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4FDB653-6FDD-99F0-2DDC-039B9283B40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949D794A-6052-83B2-EF34-9D9B2849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25822"/>
            <a:ext cx="17043400" cy="9156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95513" y="2359025"/>
            <a:ext cx="8048487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just">
              <a:lnSpc>
                <a:spcPct val="150000"/>
              </a:lnSpc>
              <a:buFont typeface="Wingdings"/>
              <a:buNone/>
              <a:defRPr/>
            </a:pPr>
            <a:endParaRPr lang="en-US" altLang="ko-KR" sz="2400"/>
          </a:p>
        </p:txBody>
      </p:sp>
      <p:sp>
        <p:nvSpPr>
          <p:cNvPr id="14" name="TextBox 14"/>
          <p:cNvSpPr txBox="1"/>
          <p:nvPr/>
        </p:nvSpPr>
        <p:spPr>
          <a:xfrm>
            <a:off x="3556000" y="81915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성능 비교</a:t>
            </a:r>
          </a:p>
        </p:txBody>
      </p:sp>
      <p:graphicFrame>
        <p:nvGraphicFramePr>
          <p:cNvPr id="16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226"/>
              </p:ext>
            </p:extLst>
          </p:nvPr>
        </p:nvGraphicFramePr>
        <p:xfrm>
          <a:off x="3124200" y="1965325"/>
          <a:ext cx="12268198" cy="472341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340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3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83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8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18969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400" b="1" dirty="0">
                          <a:latin typeface="Pretendard Regular"/>
                          <a:ea typeface="Pretendard Regular"/>
                        </a:rPr>
                        <a:t>Model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800" b="1" dirty="0">
                          <a:latin typeface="Pretendard Regular"/>
                          <a:ea typeface="Pretendard Regular"/>
                        </a:rPr>
                        <a:t>(</a:t>
                      </a:r>
                      <a:r>
                        <a:rPr lang="ko-KR" altLang="en-US" sz="1800" b="1" dirty="0">
                          <a:latin typeface="Pretendard Regular"/>
                          <a:ea typeface="Pretendard Regular"/>
                        </a:rPr>
                        <a:t>슬라이스 입력 </a:t>
                      </a:r>
                      <a:r>
                        <a:rPr lang="en-US" altLang="ko-KR" sz="1800" b="1" dirty="0">
                          <a:latin typeface="Pretendard Regular"/>
                          <a:ea typeface="Pretendard Regular"/>
                        </a:rPr>
                        <a:t>/ Batch</a:t>
                      </a:r>
                      <a:r>
                        <a:rPr lang="ko-KR" altLang="en-US" sz="1800" b="1" dirty="0">
                          <a:latin typeface="Pretendard Regular"/>
                          <a:ea typeface="Pretendard Regular"/>
                        </a:rPr>
                        <a:t> </a:t>
                      </a:r>
                      <a:r>
                        <a:rPr lang="en-US" altLang="ko-KR" sz="1800" b="1" dirty="0">
                          <a:latin typeface="Pretendard Regular"/>
                          <a:ea typeface="Pretendard Regular"/>
                        </a:rPr>
                        <a:t>size</a:t>
                      </a:r>
                      <a:r>
                        <a:rPr lang="ko-KR" altLang="en-US" sz="1800" b="1" dirty="0">
                          <a:latin typeface="Pretendard Regular"/>
                          <a:ea typeface="Pretendard Regular"/>
                        </a:rPr>
                        <a:t> </a:t>
                      </a:r>
                      <a:r>
                        <a:rPr lang="en-US" altLang="ko-KR" sz="1800" b="1" dirty="0">
                          <a:latin typeface="Pretendard Regular"/>
                          <a:ea typeface="Pretendard Regular"/>
                        </a:rPr>
                        <a:t>=</a:t>
                      </a:r>
                      <a:r>
                        <a:rPr lang="ko-KR" altLang="en-US" sz="1800" b="1" dirty="0">
                          <a:latin typeface="Pretendard Regular"/>
                          <a:ea typeface="Pretendard Regular"/>
                        </a:rPr>
                        <a:t> </a:t>
                      </a:r>
                      <a:r>
                        <a:rPr lang="en-US" altLang="ko-KR" sz="1800" b="1" dirty="0">
                          <a:latin typeface="Pretendard Regular"/>
                          <a:ea typeface="Pretendard Regular"/>
                        </a:rPr>
                        <a:t>60)</a:t>
                      </a:r>
                    </a:p>
                  </a:txBody>
                  <a:tcPr marL="73099" marR="73099" marT="36550" marB="3655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Accuracy</a:t>
                      </a: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 (%)</a:t>
                      </a:r>
                    </a:p>
                  </a:txBody>
                  <a:tcPr marL="73099" marR="73099" marT="36550" marB="36550" anchor="ctr">
                    <a:solidFill>
                      <a:srgbClr val="FFFF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AUC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Precision</a:t>
                      </a: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Recall</a:t>
                      </a:r>
                      <a:endParaRPr lang="ko-KR" altLang="en-US" sz="2500" b="1" dirty="0">
                        <a:latin typeface="Pretendard Regular"/>
                        <a:ea typeface="Pretendard Regular"/>
                      </a:endParaRPr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F1-score</a:t>
                      </a:r>
                    </a:p>
                  </a:txBody>
                  <a:tcPr marL="73099" marR="73099" marT="36550" marB="365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17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ConvNeXt</a:t>
                      </a: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 (</a:t>
                      </a: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baseline</a:t>
                      </a: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)</a:t>
                      </a:r>
                    </a:p>
                  </a:txBody>
                  <a:tcPr marL="73099" marR="73099" marT="36550" marB="36550"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89.32</a:t>
                      </a:r>
                    </a:p>
                  </a:txBody>
                  <a:tcPr marL="73099" marR="73099" marT="36550" marB="36550" anchor="ctr"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0.9360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0.9146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0.9274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0.9209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17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ConvNeXt</a:t>
                      </a: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 + CBAM</a:t>
                      </a:r>
                    </a:p>
                  </a:txBody>
                  <a:tcPr marL="73099" marR="73099" marT="36550" marB="36550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90.44</a:t>
                      </a:r>
                    </a:p>
                  </a:txBody>
                  <a:tcPr marL="73099" marR="73099" marT="36550" marB="36550" anchor="ctr"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0.9408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0.9171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0.9427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0.9298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171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ConvNeXt</a:t>
                      </a:r>
                      <a:r>
                        <a:rPr lang="ko-KR" altLang="en-US" sz="2500" b="1" dirty="0">
                          <a:latin typeface="Pretendard Regular"/>
                          <a:ea typeface="Pretendard Regular"/>
                        </a:rPr>
                        <a:t> + CBAM + CAM-</a:t>
                      </a:r>
                      <a:r>
                        <a:rPr lang="ko-KR" altLang="en-US" sz="2500" b="1" dirty="0" err="1">
                          <a:latin typeface="Pretendard Regular"/>
                          <a:ea typeface="Pretendard Regular"/>
                        </a:rPr>
                        <a:t>Align</a:t>
                      </a:r>
                      <a:endParaRPr lang="ko-KR" altLang="en-US" sz="2500" b="1" dirty="0">
                        <a:latin typeface="Pretendard Regular"/>
                        <a:ea typeface="Pretendard Regular"/>
                      </a:endParaRP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 err="1"/>
                        <a:t>λ_align</a:t>
                      </a:r>
                      <a:r>
                        <a:rPr lang="en-US" altLang="ko-KR" sz="2500" dirty="0"/>
                        <a:t> = 1.5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90.00</a:t>
                      </a:r>
                    </a:p>
                  </a:txBody>
                  <a:tcPr marL="73099" marR="73099" marT="36550" marB="36550" anchor="ctr"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0.9378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0.9005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0.9569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0.9278</a:t>
                      </a:r>
                    </a:p>
                  </a:txBody>
                  <a:tcPr marL="73099" marR="73099" marT="36550" marB="3655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17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 err="1"/>
                        <a:t>λ_align</a:t>
                      </a:r>
                      <a:r>
                        <a:rPr lang="en-US" altLang="ko-KR" sz="2500" dirty="0"/>
                        <a:t> = 1.0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90.75</a:t>
                      </a:r>
                    </a:p>
                  </a:txBody>
                  <a:tcPr marL="73099" marR="73099" marT="36550" marB="36550"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0.9456</a:t>
                      </a:r>
                    </a:p>
                  </a:txBody>
                  <a:tcPr marL="73099" marR="73099" marT="36550" marB="3655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0.9189</a:t>
                      </a:r>
                    </a:p>
                  </a:txBody>
                  <a:tcPr marL="73099" marR="73099" marT="36550" marB="3655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0.9458</a:t>
                      </a:r>
                    </a:p>
                  </a:txBody>
                  <a:tcPr marL="73099" marR="73099" marT="36550" marB="3655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>
                          <a:latin typeface="Pretendard Regular"/>
                          <a:ea typeface="Pretendard Regular"/>
                        </a:rPr>
                        <a:t>0.9321</a:t>
                      </a:r>
                    </a:p>
                  </a:txBody>
                  <a:tcPr marL="73099" marR="73099" marT="36550" marB="3655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17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73099" marR="73099" marT="36550" marB="3655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 err="1"/>
                        <a:t>λ_align</a:t>
                      </a:r>
                      <a:r>
                        <a:rPr lang="en-US" altLang="ko-KR" sz="2500" dirty="0"/>
                        <a:t> = 0.5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91.50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0.9504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0.9278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0.9471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0.9374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171"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500" b="1" dirty="0" err="1">
                          <a:latin typeface="Pretendard Regular"/>
                          <a:ea typeface="Pretendard Regular"/>
                        </a:rPr>
                        <a:t>ProCAN</a:t>
                      </a:r>
                      <a:r>
                        <a:rPr lang="en-US" altLang="ko-KR" sz="2500" b="1" dirty="0">
                          <a:latin typeface="Pretendard Regular"/>
                          <a:ea typeface="Pretendard Regular"/>
                        </a:rPr>
                        <a:t> </a:t>
                      </a:r>
                      <a:br>
                        <a:rPr lang="en-US" altLang="ko-KR" sz="2500" b="1" dirty="0">
                          <a:latin typeface="Pretendard Regular"/>
                          <a:ea typeface="Pretendard Regular"/>
                        </a:rPr>
                      </a:br>
                      <a:r>
                        <a:rPr lang="en-US" altLang="ko-KR" sz="1400" b="1" dirty="0">
                          <a:latin typeface="Pretendard Regular"/>
                          <a:ea typeface="Pretendard Regular"/>
                        </a:rPr>
                        <a:t>(</a:t>
                      </a:r>
                      <a:r>
                        <a:rPr lang="ko-KR" altLang="en-US" sz="1400" b="1" dirty="0">
                          <a:latin typeface="Pretendard Regular"/>
                          <a:ea typeface="Pretendard Regular"/>
                        </a:rPr>
                        <a:t>결절 패치 입력 </a:t>
                      </a:r>
                      <a:r>
                        <a:rPr lang="en-US" altLang="ko-KR" sz="1400" b="1" dirty="0">
                          <a:latin typeface="Pretendard Regular"/>
                          <a:ea typeface="Pretendard Regular"/>
                        </a:rPr>
                        <a:t>/</a:t>
                      </a:r>
                      <a:r>
                        <a:rPr lang="ko-KR" altLang="en-US" sz="1400" b="1" dirty="0">
                          <a:latin typeface="Pretendard Regular"/>
                          <a:ea typeface="Pretendard Regular"/>
                        </a:rPr>
                        <a:t> </a:t>
                      </a:r>
                      <a:r>
                        <a:rPr lang="en-US" altLang="ko-KR" sz="1400" b="1" dirty="0">
                          <a:latin typeface="Pretendard Regular"/>
                          <a:ea typeface="Pretendard Regular"/>
                        </a:rPr>
                        <a:t>Batch Size</a:t>
                      </a:r>
                      <a:r>
                        <a:rPr lang="ko-KR" altLang="en-US" sz="1400" b="1" dirty="0">
                          <a:latin typeface="Pretendard Regular"/>
                          <a:ea typeface="Pretendard Regular"/>
                        </a:rPr>
                        <a:t> </a:t>
                      </a:r>
                      <a:r>
                        <a:rPr lang="en-US" altLang="ko-KR" sz="1400" b="1" dirty="0">
                          <a:latin typeface="Pretendard Regular"/>
                          <a:ea typeface="Pretendard Regular"/>
                        </a:rPr>
                        <a:t>= 256)</a:t>
                      </a:r>
                      <a:endParaRPr lang="ko-KR" altLang="en-US" sz="2500" b="1" dirty="0">
                        <a:latin typeface="Pretendard Regular"/>
                        <a:ea typeface="Pretendard Regular"/>
                      </a:endParaRP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2500" dirty="0"/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94.54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0.9713</a:t>
                      </a:r>
                    </a:p>
                  </a:txBody>
                  <a:tcPr marL="73099" marR="73099" marT="36550" marB="3655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0.9454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0.9312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2500" dirty="0">
                          <a:latin typeface="Pretendard Regular"/>
                          <a:ea typeface="Pretendard Regular"/>
                        </a:rPr>
                        <a:t>0.9381</a:t>
                      </a:r>
                    </a:p>
                  </a:txBody>
                  <a:tcPr marL="73099" marR="73099" marT="36550" marB="3655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036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CBCF789-3920-919D-79F6-92087EE26B6B}"/>
              </a:ext>
            </a:extLst>
          </p:cNvPr>
          <p:cNvSpPr txBox="1"/>
          <p:nvPr/>
        </p:nvSpPr>
        <p:spPr>
          <a:xfrm>
            <a:off x="3175000" y="6713076"/>
            <a:ext cx="8140370" cy="234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Accuracy(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정확도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전체 예측 중 정답의 비율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AUC: ROC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곡선 아래 면적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클래스 구분 성능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(1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에 가까울수록 우수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Precision(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정밀도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악성 예측 중 실제 악성의 비율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오탐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 최소화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Recall(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재현율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민감도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실제 악성 중 올바르게 예측한 비율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놓친 악성 최소화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F1-score: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정밀도와 재현율의 조화 평균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두 지표의 균형적 평가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B4F6526-CE8F-9013-00AD-439E0F9D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4E85765-FEC4-6059-F345-9AF3CA5D5727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Results &amp; Discussion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78B7-B7B2-1E71-4DEC-6D6467F009CF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- 8 -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55FA-4D9E-D113-A7C1-32AFC69F73A1}"/>
              </a:ext>
            </a:extLst>
          </p:cNvPr>
          <p:cNvSpPr txBox="1"/>
          <p:nvPr/>
        </p:nvSpPr>
        <p:spPr>
          <a:xfrm>
            <a:off x="1752600" y="9114847"/>
            <a:ext cx="13860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참고문헌 </a:t>
            </a:r>
            <a:r>
              <a:rPr lang="en-US" altLang="ko-KR" dirty="0"/>
              <a:t>: M. Al-Shabi, K. Shak, and M. Tan, “</a:t>
            </a:r>
            <a:r>
              <a:rPr lang="en-US" altLang="ko-KR" dirty="0" err="1"/>
              <a:t>ProCAN</a:t>
            </a:r>
            <a:r>
              <a:rPr lang="en-US" altLang="ko-KR" dirty="0"/>
              <a:t>: Progressive Growing Channel Attentive Non-Local Network for Lung Nodule Classification,” </a:t>
            </a:r>
            <a:br>
              <a:rPr lang="en-US" altLang="ko-KR" dirty="0"/>
            </a:br>
            <a:r>
              <a:rPr lang="en-US" altLang="ko-KR" dirty="0"/>
              <a:t>	   Pattern Recognition, vol. 122, p. 108309, Feb. 2022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09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rcRect t="-1280" b="1280"/>
          <a:stretch>
            <a:fillRect/>
          </a:stretch>
        </p:blipFill>
        <p:spPr>
          <a:xfrm>
            <a:off x="622300" y="482600"/>
            <a:ext cx="17043400" cy="915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733800" y="539677"/>
            <a:ext cx="12573000" cy="793823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48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CAM-</a:t>
            </a:r>
            <a:r>
              <a:rPr lang="ko-KR" altLang="en-US" sz="48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Alignment</a:t>
            </a:r>
            <a:r>
              <a:rPr lang="ko-KR" altLang="en-US" sz="48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48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λ_align</a:t>
            </a:r>
            <a:r>
              <a:rPr lang="ko-KR" altLang="en-US" sz="48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실험 결과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64041" y="1603058"/>
            <a:ext cx="13716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/>
              <a:t> </a:t>
            </a:r>
            <a:r>
              <a:rPr lang="en-US" altLang="ko-KR" sz="2500" b="1" dirty="0"/>
              <a:t>Original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88241" y="1409700"/>
            <a:ext cx="1981200" cy="85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/>
              <a:t>λ_align</a:t>
            </a:r>
            <a:r>
              <a:rPr lang="en-US" altLang="ko-KR" sz="2500" b="1" dirty="0"/>
              <a:t> = 1.5</a:t>
            </a:r>
            <a:br>
              <a:rPr lang="en-US" altLang="ko-KR" sz="2500" b="1" dirty="0"/>
            </a:br>
            <a:r>
              <a:rPr lang="en-US" altLang="ko-KR" sz="2500" b="1" dirty="0"/>
              <a:t>acc = 90.00%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07641" y="1409700"/>
            <a:ext cx="1981200" cy="85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 dirty="0" err="1"/>
              <a:t>λ_align</a:t>
            </a:r>
            <a:r>
              <a:rPr lang="en-US" altLang="ko-KR" sz="2500" b="1" dirty="0"/>
              <a:t> = 1.0</a:t>
            </a:r>
            <a:br>
              <a:rPr lang="en-US" altLang="ko-KR" sz="2500" b="1" dirty="0"/>
            </a:br>
            <a:r>
              <a:rPr lang="en-US" altLang="ko-KR" sz="2500" b="1" dirty="0"/>
              <a:t>acc = 90.75%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803241" y="1409700"/>
            <a:ext cx="1981200" cy="85153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/>
              <a:t>λ_align = 0.5</a:t>
            </a:r>
            <a:br>
              <a:rPr lang="en-US" altLang="ko-KR" sz="2500" b="1"/>
            </a:br>
            <a:r>
              <a:rPr lang="en-US" altLang="ko-KR" sz="2500" b="1"/>
              <a:t>acc = 91.50%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287CD2B-809E-AF44-4AE5-25853678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41743395-27A6-49C5-9D10-6D809769BC87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Results &amp; Discussion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0644F-A2BA-3EC3-AD91-DA0A3F1E5C56}"/>
              </a:ext>
            </a:extLst>
          </p:cNvPr>
          <p:cNvSpPr txBox="1"/>
          <p:nvPr/>
        </p:nvSpPr>
        <p:spPr>
          <a:xfrm>
            <a:off x="8766114" y="980336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- 10 -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69D74-10E4-47C5-8B05-214C42D90B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-1"/>
          <a:stretch/>
        </p:blipFill>
        <p:spPr>
          <a:xfrm>
            <a:off x="3287082" y="2359636"/>
            <a:ext cx="11876718" cy="2326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C35631-1A1E-4B86-96BC-6ABF5C3E942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-1"/>
          <a:stretch/>
        </p:blipFill>
        <p:spPr>
          <a:xfrm>
            <a:off x="3287082" y="4798036"/>
            <a:ext cx="11876718" cy="23266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2C2E05-D09A-4A99-8179-BDDA8383BA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2806"/>
          <a:stretch/>
        </p:blipFill>
        <p:spPr>
          <a:xfrm>
            <a:off x="3276600" y="7288768"/>
            <a:ext cx="11887200" cy="2274332"/>
          </a:xfrm>
          <a:prstGeom prst="rect">
            <a:avLst/>
          </a:prstGeom>
        </p:spPr>
      </p:pic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7A7797EF-BFC5-42A0-BF07-367EE551F804}"/>
              </a:ext>
            </a:extLst>
          </p:cNvPr>
          <p:cNvSpPr/>
          <p:nvPr/>
        </p:nvSpPr>
        <p:spPr>
          <a:xfrm rot="18765962">
            <a:off x="3897684" y="86717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58BB6A67-3F96-4F07-8F4E-64AB4BD404EF}"/>
              </a:ext>
            </a:extLst>
          </p:cNvPr>
          <p:cNvSpPr/>
          <p:nvPr/>
        </p:nvSpPr>
        <p:spPr>
          <a:xfrm rot="18765962">
            <a:off x="7456116" y="86717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화살표: 위쪽 38">
            <a:extLst>
              <a:ext uri="{FF2B5EF4-FFF2-40B4-BE49-F238E27FC236}">
                <a16:creationId xmlns:a16="http://schemas.microsoft.com/office/drawing/2014/main" id="{61D49A41-D4CE-4822-BB59-7A116C220D8C}"/>
              </a:ext>
            </a:extLst>
          </p:cNvPr>
          <p:cNvSpPr/>
          <p:nvPr/>
        </p:nvSpPr>
        <p:spPr>
          <a:xfrm rot="18765962">
            <a:off x="10275516" y="86717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화살표: 위쪽 39">
            <a:extLst>
              <a:ext uri="{FF2B5EF4-FFF2-40B4-BE49-F238E27FC236}">
                <a16:creationId xmlns:a16="http://schemas.microsoft.com/office/drawing/2014/main" id="{EAE339EF-4E18-4F69-8D53-95E37C3E7E8B}"/>
              </a:ext>
            </a:extLst>
          </p:cNvPr>
          <p:cNvSpPr/>
          <p:nvPr/>
        </p:nvSpPr>
        <p:spPr>
          <a:xfrm rot="18765962">
            <a:off x="13117884" y="86717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2F7703C8-2B33-4F08-BD38-0DEA2873923B}"/>
              </a:ext>
            </a:extLst>
          </p:cNvPr>
          <p:cNvSpPr/>
          <p:nvPr/>
        </p:nvSpPr>
        <p:spPr>
          <a:xfrm rot="18765962">
            <a:off x="5574084" y="56237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화살표: 위쪽 41">
            <a:extLst>
              <a:ext uri="{FF2B5EF4-FFF2-40B4-BE49-F238E27FC236}">
                <a16:creationId xmlns:a16="http://schemas.microsoft.com/office/drawing/2014/main" id="{7F677BE4-2548-4DDD-A370-7B1330682BB0}"/>
              </a:ext>
            </a:extLst>
          </p:cNvPr>
          <p:cNvSpPr/>
          <p:nvPr/>
        </p:nvSpPr>
        <p:spPr>
          <a:xfrm rot="18765962">
            <a:off x="9132516" y="5584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화살표: 위쪽 42">
            <a:extLst>
              <a:ext uri="{FF2B5EF4-FFF2-40B4-BE49-F238E27FC236}">
                <a16:creationId xmlns:a16="http://schemas.microsoft.com/office/drawing/2014/main" id="{6EB48289-4A75-4C15-8047-0291E41CFBE1}"/>
              </a:ext>
            </a:extLst>
          </p:cNvPr>
          <p:cNvSpPr/>
          <p:nvPr/>
        </p:nvSpPr>
        <p:spPr>
          <a:xfrm rot="18765962">
            <a:off x="11951916" y="5584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화살표: 위쪽 43">
            <a:extLst>
              <a:ext uri="{FF2B5EF4-FFF2-40B4-BE49-F238E27FC236}">
                <a16:creationId xmlns:a16="http://schemas.microsoft.com/office/drawing/2014/main" id="{FDE3D794-5601-4597-BAA2-38AF6CEA9B32}"/>
              </a:ext>
            </a:extLst>
          </p:cNvPr>
          <p:cNvSpPr/>
          <p:nvPr/>
        </p:nvSpPr>
        <p:spPr>
          <a:xfrm rot="18765962">
            <a:off x="14794284" y="5584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화살표: 위쪽 44">
            <a:extLst>
              <a:ext uri="{FF2B5EF4-FFF2-40B4-BE49-F238E27FC236}">
                <a16:creationId xmlns:a16="http://schemas.microsoft.com/office/drawing/2014/main" id="{4B24A316-8C65-47A9-A879-35FEB480C87B}"/>
              </a:ext>
            </a:extLst>
          </p:cNvPr>
          <p:cNvSpPr/>
          <p:nvPr/>
        </p:nvSpPr>
        <p:spPr>
          <a:xfrm rot="18765962">
            <a:off x="5040684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화살표: 위쪽 45">
            <a:extLst>
              <a:ext uri="{FF2B5EF4-FFF2-40B4-BE49-F238E27FC236}">
                <a16:creationId xmlns:a16="http://schemas.microsoft.com/office/drawing/2014/main" id="{A2673F40-DB11-4778-BF8D-A26C888BDEC0}"/>
              </a:ext>
            </a:extLst>
          </p:cNvPr>
          <p:cNvSpPr/>
          <p:nvPr/>
        </p:nvSpPr>
        <p:spPr>
          <a:xfrm rot="18765962">
            <a:off x="8599116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23837AA4-91E4-4CD6-9A74-F5A3751F14D9}"/>
              </a:ext>
            </a:extLst>
          </p:cNvPr>
          <p:cNvSpPr/>
          <p:nvPr/>
        </p:nvSpPr>
        <p:spPr>
          <a:xfrm rot="18765962">
            <a:off x="11418516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화살표: 위쪽 47">
            <a:extLst>
              <a:ext uri="{FF2B5EF4-FFF2-40B4-BE49-F238E27FC236}">
                <a16:creationId xmlns:a16="http://schemas.microsoft.com/office/drawing/2014/main" id="{094F39A4-FDFA-40BD-AB0D-EA5B6EB5D7D2}"/>
              </a:ext>
            </a:extLst>
          </p:cNvPr>
          <p:cNvSpPr/>
          <p:nvPr/>
        </p:nvSpPr>
        <p:spPr>
          <a:xfrm rot="18765962">
            <a:off x="14260884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F52FBB-CBEF-4C0A-A323-2B0BF254F202}"/>
              </a:ext>
            </a:extLst>
          </p:cNvPr>
          <p:cNvSpPr txBox="1"/>
          <p:nvPr/>
        </p:nvSpPr>
        <p:spPr>
          <a:xfrm>
            <a:off x="1752600" y="3374390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80161E-23A0-4549-824F-03EAFA2D5A30}"/>
              </a:ext>
            </a:extLst>
          </p:cNvPr>
          <p:cNvSpPr txBox="1"/>
          <p:nvPr/>
        </p:nvSpPr>
        <p:spPr>
          <a:xfrm>
            <a:off x="1752600" y="5723471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9AAAB8-5969-4495-B14D-4301B53D9DCF}"/>
              </a:ext>
            </a:extLst>
          </p:cNvPr>
          <p:cNvSpPr txBox="1"/>
          <p:nvPr/>
        </p:nvSpPr>
        <p:spPr>
          <a:xfrm>
            <a:off x="1752600" y="8283447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482600"/>
            <a:ext cx="17043400" cy="9156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571500"/>
            <a:ext cx="2044700" cy="615315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altLang="ko-KR" sz="3000" b="1" spc="100">
                <a:solidFill>
                  <a:srgbClr val="FFFFFF"/>
                </a:solidFill>
                <a:latin typeface="Pretendard Medium"/>
              </a:rPr>
              <a:t>Grad-CAM</a:t>
            </a:r>
            <a:br>
              <a:rPr lang="en-US" altLang="ko-KR" sz="3000" b="1" spc="100">
                <a:solidFill>
                  <a:srgbClr val="FFFFFF"/>
                </a:solidFill>
                <a:latin typeface="Pretendard Medium"/>
              </a:rPr>
            </a:br>
            <a:r>
              <a:rPr lang="ko-KR" altLang="en-US" sz="3000" b="1" spc="100">
                <a:solidFill>
                  <a:srgbClr val="FFFFFF"/>
                </a:solidFill>
                <a:latin typeface="Pretendard Medium"/>
              </a:rPr>
              <a:t>실험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05200" y="584200"/>
            <a:ext cx="13792200" cy="755015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4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ConvNeXt</a:t>
            </a:r>
            <a:r>
              <a:rPr lang="ko-KR" altLang="en-US" sz="4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+ CBAM + CAM-</a:t>
            </a:r>
            <a:r>
              <a:rPr lang="ko-KR" altLang="en-US" sz="4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Alignment</a:t>
            </a:r>
            <a:r>
              <a:rPr lang="ko-KR" altLang="en-US" sz="4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실험 결과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71241" y="1600200"/>
            <a:ext cx="1371600" cy="47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/>
              <a:t> </a:t>
            </a:r>
            <a:r>
              <a:rPr lang="en-US" altLang="ko-KR" sz="2500" b="1" dirty="0"/>
              <a:t>Original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47841" y="1409700"/>
            <a:ext cx="1752600" cy="85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 err="1"/>
              <a:t>ConvNeXt</a:t>
            </a:r>
            <a:endParaRPr lang="en-US" altLang="ko-KR" sz="2500" b="1" dirty="0"/>
          </a:p>
          <a:p>
            <a:pPr lvl="0" algn="ctr">
              <a:defRPr/>
            </a:pPr>
            <a:r>
              <a:rPr lang="ko-KR" altLang="en-US" sz="2500" b="1" dirty="0"/>
              <a:t> </a:t>
            </a:r>
            <a:r>
              <a:rPr lang="ko-KR" altLang="en-US" sz="2500" b="1" dirty="0" err="1"/>
              <a:t>Acc</a:t>
            </a:r>
            <a:r>
              <a:rPr lang="ko-KR" altLang="en-US" sz="2500" b="1" dirty="0"/>
              <a:t> 89.32%</a:t>
            </a:r>
            <a:endParaRPr lang="en-US" altLang="ko-KR" sz="2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067241" y="1409700"/>
            <a:ext cx="1752600" cy="851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 dirty="0"/>
              <a:t>+ CBAM</a:t>
            </a:r>
          </a:p>
          <a:p>
            <a:pPr lvl="0" algn="ctr">
              <a:defRPr/>
            </a:pPr>
            <a:r>
              <a:rPr lang="ko-KR" altLang="en-US" sz="2500" b="1" dirty="0" err="1"/>
              <a:t>Acc</a:t>
            </a:r>
            <a:r>
              <a:rPr lang="ko-KR" altLang="en-US" sz="2500" b="1" dirty="0"/>
              <a:t> 90.44%</a:t>
            </a:r>
            <a:endParaRPr lang="en-US" altLang="ko-KR" sz="25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2353241" y="1410653"/>
            <a:ext cx="2743200" cy="84963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/>
              <a:t>+ CAM-Alignment</a:t>
            </a:r>
          </a:p>
          <a:p>
            <a:pPr lvl="0" algn="ctr">
              <a:defRPr/>
            </a:pPr>
            <a:r>
              <a:rPr lang="en-US" altLang="ko-KR" sz="2500" b="1"/>
              <a:t>Acc 91.50%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EC2D8C-8B9E-65B8-0EA3-C54486E4C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F0D69A5-7948-8819-BCCC-3859CF063F8F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Results &amp; Discussion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B933F-FDB8-EC53-BCDC-F80AD95D6607}"/>
              </a:ext>
            </a:extLst>
          </p:cNvPr>
          <p:cNvSpPr txBox="1"/>
          <p:nvPr/>
        </p:nvSpPr>
        <p:spPr>
          <a:xfrm>
            <a:off x="8766114" y="979170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- 9 -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D44C1A-1956-43CF-BB97-090A77DC78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2" y="2349347"/>
            <a:ext cx="11876718" cy="23339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E07F5B-D97B-4387-894F-58D913E09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2" y="4787747"/>
            <a:ext cx="11876718" cy="23339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F1ECDDA-6C61-42C5-9FD6-E541B14A6769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2" y="7226147"/>
            <a:ext cx="11876718" cy="2333905"/>
          </a:xfrm>
          <a:prstGeom prst="rect">
            <a:avLst/>
          </a:prstGeom>
        </p:spPr>
      </p:pic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95AB1B40-E54E-47B5-B3EC-57E21DC9B32A}"/>
              </a:ext>
            </a:extLst>
          </p:cNvPr>
          <p:cNvSpPr/>
          <p:nvPr/>
        </p:nvSpPr>
        <p:spPr>
          <a:xfrm rot="18765962">
            <a:off x="5093916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화살표: 위쪽 35">
            <a:extLst>
              <a:ext uri="{FF2B5EF4-FFF2-40B4-BE49-F238E27FC236}">
                <a16:creationId xmlns:a16="http://schemas.microsoft.com/office/drawing/2014/main" id="{8D98FEAD-7F50-4282-9BF4-C414849330CB}"/>
              </a:ext>
            </a:extLst>
          </p:cNvPr>
          <p:cNvSpPr/>
          <p:nvPr/>
        </p:nvSpPr>
        <p:spPr>
          <a:xfrm rot="18765962">
            <a:off x="8675316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화살표: 위쪽 45">
            <a:extLst>
              <a:ext uri="{FF2B5EF4-FFF2-40B4-BE49-F238E27FC236}">
                <a16:creationId xmlns:a16="http://schemas.microsoft.com/office/drawing/2014/main" id="{8A1BD731-3799-4359-B79E-CB1AE65217E7}"/>
              </a:ext>
            </a:extLst>
          </p:cNvPr>
          <p:cNvSpPr/>
          <p:nvPr/>
        </p:nvSpPr>
        <p:spPr>
          <a:xfrm rot="18765962">
            <a:off x="11494716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화살표: 위쪽 46">
            <a:extLst>
              <a:ext uri="{FF2B5EF4-FFF2-40B4-BE49-F238E27FC236}">
                <a16:creationId xmlns:a16="http://schemas.microsoft.com/office/drawing/2014/main" id="{78EE6E33-C2A1-411F-8833-42F8F1DCD56A}"/>
              </a:ext>
            </a:extLst>
          </p:cNvPr>
          <p:cNvSpPr/>
          <p:nvPr/>
        </p:nvSpPr>
        <p:spPr>
          <a:xfrm rot="18765962">
            <a:off x="14337084" y="3831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화살표: 위쪽 47">
            <a:extLst>
              <a:ext uri="{FF2B5EF4-FFF2-40B4-BE49-F238E27FC236}">
                <a16:creationId xmlns:a16="http://schemas.microsoft.com/office/drawing/2014/main" id="{EB9DA2D1-9151-4B31-999B-B483D32C2D2B}"/>
              </a:ext>
            </a:extLst>
          </p:cNvPr>
          <p:cNvSpPr/>
          <p:nvPr/>
        </p:nvSpPr>
        <p:spPr>
          <a:xfrm rot="18765962">
            <a:off x="3646116" y="5965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화살표: 위쪽 48">
            <a:extLst>
              <a:ext uri="{FF2B5EF4-FFF2-40B4-BE49-F238E27FC236}">
                <a16:creationId xmlns:a16="http://schemas.microsoft.com/office/drawing/2014/main" id="{CB128358-7877-43B8-BB58-AA3A97A433EC}"/>
              </a:ext>
            </a:extLst>
          </p:cNvPr>
          <p:cNvSpPr/>
          <p:nvPr/>
        </p:nvSpPr>
        <p:spPr>
          <a:xfrm rot="18765962">
            <a:off x="7204548" y="5965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C60CBDB7-6F66-4A4B-8834-CB75E410CA88}"/>
              </a:ext>
            </a:extLst>
          </p:cNvPr>
          <p:cNvSpPr/>
          <p:nvPr/>
        </p:nvSpPr>
        <p:spPr>
          <a:xfrm rot="18765962">
            <a:off x="10023948" y="5965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화살표: 위쪽 50">
            <a:extLst>
              <a:ext uri="{FF2B5EF4-FFF2-40B4-BE49-F238E27FC236}">
                <a16:creationId xmlns:a16="http://schemas.microsoft.com/office/drawing/2014/main" id="{ED555F80-9578-426E-9E75-38557E692FF1}"/>
              </a:ext>
            </a:extLst>
          </p:cNvPr>
          <p:cNvSpPr/>
          <p:nvPr/>
        </p:nvSpPr>
        <p:spPr>
          <a:xfrm rot="18765962">
            <a:off x="12866316" y="59653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화살표: 위쪽 51">
            <a:extLst>
              <a:ext uri="{FF2B5EF4-FFF2-40B4-BE49-F238E27FC236}">
                <a16:creationId xmlns:a16="http://schemas.microsoft.com/office/drawing/2014/main" id="{F6BBA795-BA7A-4F5A-9F33-94A024F2750D}"/>
              </a:ext>
            </a:extLst>
          </p:cNvPr>
          <p:cNvSpPr/>
          <p:nvPr/>
        </p:nvSpPr>
        <p:spPr>
          <a:xfrm rot="18765962">
            <a:off x="5246316" y="8366936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842C1DE7-1A6F-4C07-9BCF-28CF492F6101}"/>
              </a:ext>
            </a:extLst>
          </p:cNvPr>
          <p:cNvSpPr/>
          <p:nvPr/>
        </p:nvSpPr>
        <p:spPr>
          <a:xfrm rot="18765962">
            <a:off x="8751516" y="8403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화살표: 위쪽 53">
            <a:extLst>
              <a:ext uri="{FF2B5EF4-FFF2-40B4-BE49-F238E27FC236}">
                <a16:creationId xmlns:a16="http://schemas.microsoft.com/office/drawing/2014/main" id="{DC0D2D74-F82A-47CB-B256-9DB7F46FF9BB}"/>
              </a:ext>
            </a:extLst>
          </p:cNvPr>
          <p:cNvSpPr/>
          <p:nvPr/>
        </p:nvSpPr>
        <p:spPr>
          <a:xfrm rot="18765962">
            <a:off x="11570916" y="8403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화살표: 위쪽 54">
            <a:extLst>
              <a:ext uri="{FF2B5EF4-FFF2-40B4-BE49-F238E27FC236}">
                <a16:creationId xmlns:a16="http://schemas.microsoft.com/office/drawing/2014/main" id="{C1C38C00-A312-4368-B708-AB9FEEE33439}"/>
              </a:ext>
            </a:extLst>
          </p:cNvPr>
          <p:cNvSpPr/>
          <p:nvPr/>
        </p:nvSpPr>
        <p:spPr>
          <a:xfrm rot="18765962">
            <a:off x="14413284" y="8403733"/>
            <a:ext cx="152400" cy="450531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D43A3C-B0DC-4A31-9A65-25C0359E2F40}"/>
              </a:ext>
            </a:extLst>
          </p:cNvPr>
          <p:cNvSpPr txBox="1"/>
          <p:nvPr/>
        </p:nvSpPr>
        <p:spPr>
          <a:xfrm>
            <a:off x="1752600" y="3374390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DBA206-19C8-445D-8B36-7FCB86AA1108}"/>
              </a:ext>
            </a:extLst>
          </p:cNvPr>
          <p:cNvSpPr txBox="1"/>
          <p:nvPr/>
        </p:nvSpPr>
        <p:spPr>
          <a:xfrm>
            <a:off x="1752600" y="5723471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12A7EB-1720-434D-833D-62712242B356}"/>
              </a:ext>
            </a:extLst>
          </p:cNvPr>
          <p:cNvSpPr txBox="1"/>
          <p:nvPr/>
        </p:nvSpPr>
        <p:spPr>
          <a:xfrm>
            <a:off x="1752600" y="8283447"/>
            <a:ext cx="137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 dirty="0"/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5BF5-8B23-41D5-B60E-AD8B318A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A0D0BB-2049-3D52-4F4E-268D8708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CE0608-A150-2FF1-4BAD-AFB56F21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4CAD746-90D9-CC0A-CFCB-2D1D7C9BD1A6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4E53347-CBE8-9690-2D47-9EFB42603974}"/>
              </a:ext>
            </a:extLst>
          </p:cNvPr>
          <p:cNvSpPr txBox="1"/>
          <p:nvPr/>
        </p:nvSpPr>
        <p:spPr>
          <a:xfrm>
            <a:off x="4876800" y="3784600"/>
            <a:ext cx="9474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Limitation &amp; Future Work</a:t>
            </a:r>
            <a:endParaRPr lang="ko-KR" altLang="ko-KR" sz="60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CEAB2B5-DB35-8C5D-4D17-00434C4BC348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44258916-82D7-E840-440E-B015EDA4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5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D7A1-2B6B-64CD-9D8A-797EED87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1F2D5-12CB-B9CD-E92C-C216E69C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48" name="Picture 3">
            <a:extLst>
              <a:ext uri="{FF2B5EF4-FFF2-40B4-BE49-F238E27FC236}">
                <a16:creationId xmlns:a16="http://schemas.microsoft.com/office/drawing/2014/main" id="{3373DF8C-3C09-B03E-32F4-7F480BCD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B20878-0896-9C6C-CA97-A530CE61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C043B7-8FD1-6694-466C-F55C4EA16B29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Conclu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sion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CA26B2C5-F2C8-9237-531D-754F9F8D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7216775" y="-3032125"/>
            <a:ext cx="3689350" cy="15100300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A333AB72-E2A6-D897-2C93-6AD7ED134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575551" y="450849"/>
            <a:ext cx="2971800" cy="15100302"/>
          </a:xfrm>
          <a:prstGeom prst="rect">
            <a:avLst/>
          </a:prstGeom>
        </p:spPr>
      </p:pic>
      <p:sp>
        <p:nvSpPr>
          <p:cNvPr id="43" name="TextBox 20">
            <a:extLst>
              <a:ext uri="{FF2B5EF4-FFF2-40B4-BE49-F238E27FC236}">
                <a16:creationId xmlns:a16="http://schemas.microsoft.com/office/drawing/2014/main" id="{19A82B08-4DAC-7B9B-D3FE-2998209D9BD5}"/>
              </a:ext>
            </a:extLst>
          </p:cNvPr>
          <p:cNvSpPr txBox="1"/>
          <p:nvPr/>
        </p:nvSpPr>
        <p:spPr>
          <a:xfrm>
            <a:off x="2057400" y="2952750"/>
            <a:ext cx="412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dirty="0">
                <a:solidFill>
                  <a:srgbClr val="00074E"/>
                </a:solidFill>
                <a:latin typeface="Pretendard SemiBold"/>
                <a:ea typeface="Pretendard SemiBold"/>
              </a:rPr>
              <a:t>한계점</a:t>
            </a:r>
            <a:endParaRPr lang="en-US" sz="4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B85C352C-0F91-1F15-3684-19E97CC40A07}"/>
              </a:ext>
            </a:extLst>
          </p:cNvPr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한계점 및 향후 연구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5DF7518-75F7-5C89-87D5-37B46F687F4D}"/>
              </a:ext>
            </a:extLst>
          </p:cNvPr>
          <p:cNvSpPr txBox="1"/>
          <p:nvPr/>
        </p:nvSpPr>
        <p:spPr>
          <a:xfrm>
            <a:off x="2057400" y="3887789"/>
            <a:ext cx="14325600" cy="646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LIDC-IDRI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단일 공공 </a:t>
            </a:r>
            <a:r>
              <a:rPr lang="ko-KR" altLang="en-US" sz="2200" b="1" i="0" u="none" strike="noStrike" dirty="0" err="1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데이터셋만을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활용하였기 때문에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다른 기관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기기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인구집단에서의 모델 외부 일반화 성능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(external validity)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확인이 필요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7676AE60-D6F2-C880-52BC-F31D658709B7}"/>
              </a:ext>
            </a:extLst>
          </p:cNvPr>
          <p:cNvSpPr txBox="1"/>
          <p:nvPr/>
        </p:nvSpPr>
        <p:spPr>
          <a:xfrm>
            <a:off x="2057400" y="5067300"/>
            <a:ext cx="13639800" cy="492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학습과 결절 마스크가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2D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슬라이스 단위로 이루어져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결절의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차원 연속성이나 위치 정보를 충분히 활용하지 못하는 구조적 한계가 있음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30FF7ADF-B5EA-6003-9E5F-038ACFDBECA3}"/>
              </a:ext>
            </a:extLst>
          </p:cNvPr>
          <p:cNvSpPr txBox="1"/>
          <p:nvPr/>
        </p:nvSpPr>
        <p:spPr>
          <a:xfrm>
            <a:off x="1981200" y="7710489"/>
            <a:ext cx="14325600" cy="646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센터의 데이터를 활용한 모델 </a:t>
            </a:r>
            <a:r>
              <a:rPr lang="ko-KR" altLang="en-US" sz="2200" b="1" i="0" u="none" strike="noStrike" dirty="0" err="1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재학습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및 성능 검증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A33A1293-76D2-DEED-BA42-784119DCA6A3}"/>
              </a:ext>
            </a:extLst>
          </p:cNvPr>
          <p:cNvSpPr txBox="1"/>
          <p:nvPr/>
        </p:nvSpPr>
        <p:spPr>
          <a:xfrm>
            <a:off x="1981200" y="8429624"/>
            <a:ext cx="14325600" cy="492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P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olygon / 3D Volume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지도 학습 연구 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DC2FA500-8F4F-A43D-B71A-B74E753971A4}"/>
              </a:ext>
            </a:extLst>
          </p:cNvPr>
          <p:cNvSpPr txBox="1"/>
          <p:nvPr/>
        </p:nvSpPr>
        <p:spPr>
          <a:xfrm>
            <a:off x="2057400" y="6692900"/>
            <a:ext cx="412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dirty="0">
                <a:solidFill>
                  <a:srgbClr val="00074E"/>
                </a:solidFill>
                <a:latin typeface="Pretendard SemiBold"/>
                <a:ea typeface="Pretendard SemiBold"/>
              </a:rPr>
              <a:t>향후 연구</a:t>
            </a:r>
            <a:endParaRPr lang="en-US" sz="4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9555A-0EDE-B478-A0DC-CC532DA41367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4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3020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Introduction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27900" y="4076700"/>
            <a:ext cx="26035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프로젝트 배경 및 필요성</a:t>
            </a:r>
          </a:p>
          <a:p>
            <a:pPr lvl="0" algn="just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  - 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기존 연구 한계점과 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ctr">
              <a:lnSpc>
                <a:spcPct val="149400"/>
              </a:lnSpc>
            </a:pP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제안 모델 비교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57277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6300" y="6426200"/>
            <a:ext cx="26035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Results &amp; Discussion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88200" y="72771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실험 결과 및 분석</a:t>
            </a:r>
            <a:endParaRPr lang="en-US" sz="1800" b="0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0" y="32766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Related Works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04500" y="40894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At</a:t>
            </a:r>
            <a:r>
              <a:rPr 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tention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기법</a:t>
            </a:r>
            <a:b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</a:b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ConvNeXt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모델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CAM-Alignment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55400" y="57277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6426200"/>
            <a:ext cx="21971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Limitation &amp; Future Work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01300" y="72771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한계점 및 향후 연구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32766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Methods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792200" y="4076700"/>
            <a:ext cx="3213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데이터 구성 및 전 처리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제안하는 모델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10300"/>
            <a:ext cx="26670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668500" y="57277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55700" y="6426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Conclusion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55700" y="72771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결론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ea typeface="Pretendard Regular"/>
              </a:rPr>
              <a:t>기대 효과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60500" y="4648200"/>
            <a:ext cx="4724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33F5A82-7F9B-92F8-1A3C-B2A72E8B8D80}"/>
              </a:ext>
            </a:extLst>
          </p:cNvPr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34" name="Picture 2" descr="한국IT교육원 (@hankookit) / X">
            <a:extLst>
              <a:ext uri="{FF2B5EF4-FFF2-40B4-BE49-F238E27FC236}">
                <a16:creationId xmlns:a16="http://schemas.microsoft.com/office/drawing/2014/main" id="{3D26B6D9-86D1-024F-F976-A82540EB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8589377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9C9C-85A2-134A-CE47-1D861549B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B8A27F-5284-CB58-88A1-D1ED98A6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ACCC8-8BEE-995F-7B8A-044A641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421C49B-8926-69C9-287A-B5D05AE9E56F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6.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F6E4A51-6BF7-458D-A1A6-0E66527B6436}"/>
              </a:ext>
            </a:extLst>
          </p:cNvPr>
          <p:cNvSpPr txBox="1"/>
          <p:nvPr/>
        </p:nvSpPr>
        <p:spPr>
          <a:xfrm>
            <a:off x="4876800" y="3784600"/>
            <a:ext cx="9474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Conclusion</a:t>
            </a:r>
            <a:endParaRPr lang="ko-KR" altLang="ko-KR" sz="60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07899"/>
              </a:lnSpc>
            </a:pP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7375247-AEE1-305E-264C-4001328E69E5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9880CD02-22B6-1B2F-AD65-AC8346A1D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93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E2F7A-F64F-1890-B58C-D173A89B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CDC3C1-989C-824C-1473-24BDCBBF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48" name="Picture 3">
            <a:extLst>
              <a:ext uri="{FF2B5EF4-FFF2-40B4-BE49-F238E27FC236}">
                <a16:creationId xmlns:a16="http://schemas.microsoft.com/office/drawing/2014/main" id="{5F111908-BA07-9389-AB7F-79A63477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FA1359-F76C-5285-4274-ED0670F9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50FAF88-FB7F-0066-4793-C62D5AF6D88C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Conclu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sion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1C74ADF5-FF93-133A-4E33-4DC7F9877D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7216775" y="-3032125"/>
            <a:ext cx="3689350" cy="15100300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29299295-E606-2A82-CF25-C3935AD73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575551" y="450849"/>
            <a:ext cx="2971800" cy="15100302"/>
          </a:xfrm>
          <a:prstGeom prst="rect">
            <a:avLst/>
          </a:prstGeom>
        </p:spPr>
      </p:pic>
      <p:sp>
        <p:nvSpPr>
          <p:cNvPr id="43" name="TextBox 20">
            <a:extLst>
              <a:ext uri="{FF2B5EF4-FFF2-40B4-BE49-F238E27FC236}">
                <a16:creationId xmlns:a16="http://schemas.microsoft.com/office/drawing/2014/main" id="{B0D8B3B4-559F-4961-29BD-E720880E9591}"/>
              </a:ext>
            </a:extLst>
          </p:cNvPr>
          <p:cNvSpPr txBox="1"/>
          <p:nvPr/>
        </p:nvSpPr>
        <p:spPr>
          <a:xfrm>
            <a:off x="2057400" y="2952750"/>
            <a:ext cx="412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dirty="0">
                <a:solidFill>
                  <a:srgbClr val="00074E"/>
                </a:solidFill>
                <a:latin typeface="Pretendard SemiBold"/>
                <a:ea typeface="Pretendard SemiBold"/>
              </a:rPr>
              <a:t>결론</a:t>
            </a:r>
            <a:endParaRPr lang="en-US" sz="4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49" name="TextBox 14">
            <a:extLst>
              <a:ext uri="{FF2B5EF4-FFF2-40B4-BE49-F238E27FC236}">
                <a16:creationId xmlns:a16="http://schemas.microsoft.com/office/drawing/2014/main" id="{79F5C369-BCAC-F8EE-9C50-13355DC9CBE6}"/>
              </a:ext>
            </a:extLst>
          </p:cNvPr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결론 및 기대효과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63F3FBAC-492C-1DEC-26DA-385692ED94B6}"/>
              </a:ext>
            </a:extLst>
          </p:cNvPr>
          <p:cNvSpPr txBox="1"/>
          <p:nvPr/>
        </p:nvSpPr>
        <p:spPr>
          <a:xfrm>
            <a:off x="2057400" y="4725989"/>
            <a:ext cx="14325600" cy="646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 슬라이스 입력과 결절 마스크 기반 지도 학습으로 실제 결절 위치와 맥락 정보까지 반영하는 폐 결절 분류 모델을 구현함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2" name="TextBox 21">
            <a:extLst>
              <a:ext uri="{FF2B5EF4-FFF2-40B4-BE49-F238E27FC236}">
                <a16:creationId xmlns:a16="http://schemas.microsoft.com/office/drawing/2014/main" id="{A8D36C6E-EE7C-E59A-00F1-58EC170EA837}"/>
              </a:ext>
            </a:extLst>
          </p:cNvPr>
          <p:cNvSpPr txBox="1"/>
          <p:nvPr/>
        </p:nvSpPr>
        <p:spPr>
          <a:xfrm>
            <a:off x="2057400" y="3878264"/>
            <a:ext cx="14249400" cy="492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CBAM Attention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CAM-Alignment Loss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적용하여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모델이 결절 부위에 더욱 집중하고 해석 가능성이 향상됨을 확인함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3" name="TextBox 21">
            <a:extLst>
              <a:ext uri="{FF2B5EF4-FFF2-40B4-BE49-F238E27FC236}">
                <a16:creationId xmlns:a16="http://schemas.microsoft.com/office/drawing/2014/main" id="{C9E8B3E2-8FDA-89EC-C698-1EDD260DA3BC}"/>
              </a:ext>
            </a:extLst>
          </p:cNvPr>
          <p:cNvSpPr txBox="1"/>
          <p:nvPr/>
        </p:nvSpPr>
        <p:spPr>
          <a:xfrm>
            <a:off x="2057400" y="5565775"/>
            <a:ext cx="13639800" cy="492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제안 모델은 기존 주변 정보를 활용하지 않는 결절 패치 </a:t>
            </a:r>
            <a:r>
              <a:rPr lang="en-US" altLang="ko-KR" sz="22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SOTA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모델과 비교하여도 크게 뒤지지 않는 준수한 성능을 보여줌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1F2FDE69-5CC9-BE32-6472-6989F9FB0C28}"/>
              </a:ext>
            </a:extLst>
          </p:cNvPr>
          <p:cNvSpPr txBox="1"/>
          <p:nvPr/>
        </p:nvSpPr>
        <p:spPr>
          <a:xfrm>
            <a:off x="1981200" y="7710489"/>
            <a:ext cx="14325600" cy="646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자동 판별 시스템을 통해 폐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CT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영상 진단 기회를 크게 확대하여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조기 폐암 발견과 치료 개시율을 높일 수 있음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6132C9AE-DB3F-A41B-39F5-A6E12CD76F1D}"/>
              </a:ext>
            </a:extLst>
          </p:cNvPr>
          <p:cNvSpPr txBox="1"/>
          <p:nvPr/>
        </p:nvSpPr>
        <p:spPr>
          <a:xfrm>
            <a:off x="1981199" y="8429624"/>
            <a:ext cx="14795501" cy="492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영상에서 악성 결절을 미리 분류함으로써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불필요한 침습적 검사를 줄이고 임상적 의사결정을 신속하고 안전하게 지원할 수 있음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BFCAB24F-E490-93F3-2F2A-7C05CC024D3A}"/>
              </a:ext>
            </a:extLst>
          </p:cNvPr>
          <p:cNvSpPr txBox="1"/>
          <p:nvPr/>
        </p:nvSpPr>
        <p:spPr>
          <a:xfrm>
            <a:off x="2057400" y="6692900"/>
            <a:ext cx="412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dirty="0">
                <a:solidFill>
                  <a:srgbClr val="00074E"/>
                </a:solidFill>
                <a:latin typeface="Pretendard SemiBold"/>
                <a:ea typeface="Pretendard SemiBold"/>
              </a:rPr>
              <a:t>기대 효과</a:t>
            </a:r>
            <a:endParaRPr lang="en-US" sz="4000" b="0" i="0" u="none" strike="noStrike" dirty="0">
              <a:solidFill>
                <a:srgbClr val="00074E"/>
              </a:solidFill>
              <a:latin typeface="Pretendar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B750-8D00-2461-68B4-27B8038FD34C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6000" b="0" i="0" u="none" strike="noStrike" dirty="0">
                <a:solidFill>
                  <a:srgbClr val="00074E"/>
                </a:solidFill>
                <a:latin typeface="Pretendard SemiBold"/>
              </a:rPr>
              <a:t>Introduction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FB05F8C-07FE-7D69-1189-B6E089BD972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69A66376-8725-68E3-BFDE-4901794F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4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Introduction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9BEC6F-126A-8DF0-E297-DD5EC1E1E364}"/>
              </a:ext>
            </a:extLst>
          </p:cNvPr>
          <p:cNvSpPr/>
          <p:nvPr/>
        </p:nvSpPr>
        <p:spPr>
          <a:xfrm>
            <a:off x="946150" y="4076700"/>
            <a:ext cx="8121650" cy="4267200"/>
          </a:xfrm>
          <a:prstGeom prst="roundRect">
            <a:avLst/>
          </a:prstGeom>
          <a:solidFill>
            <a:schemeClr val="accent6">
              <a:lumMod val="7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143000" y="4372078"/>
            <a:ext cx="7804150" cy="34384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배경</a:t>
            </a:r>
            <a:endParaRPr lang="en-US" altLang="ko-KR" sz="24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1" algn="just">
              <a:lnSpc>
                <a:spcPct val="132800"/>
              </a:lnSpc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CT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검사에서 발견되는 폐 결절의 대부분은 양성으로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실제 악성 결절 비율은 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10%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이하에 불과하고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이 때문에 악성 결절을 정확히 선별할 수 있는 임상의의 역할이 중요하지만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의료 인력 부족으로 신속한 판독에 한계</a:t>
            </a: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침습적 검사의 경우 출혈</a:t>
            </a: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 err="1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기흉</a:t>
            </a: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감염 등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심각한 합병증 위험이 높아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환자에게 부담이 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19700" y="2082800"/>
            <a:ext cx="7493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프로젝트 배경 및 필요성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A9B110-D8F0-BC12-7311-C297146ACC44}"/>
              </a:ext>
            </a:extLst>
          </p:cNvPr>
          <p:cNvSpPr/>
          <p:nvPr/>
        </p:nvSpPr>
        <p:spPr>
          <a:xfrm>
            <a:off x="9220200" y="4076700"/>
            <a:ext cx="8121650" cy="4267200"/>
          </a:xfrm>
          <a:prstGeom prst="roundRect">
            <a:avLst/>
          </a:prstGeom>
          <a:solidFill>
            <a:schemeClr val="tx2">
              <a:lumMod val="7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611380-372B-433E-80A9-4319488F0EC4}"/>
              </a:ext>
            </a:extLst>
          </p:cNvPr>
          <p:cNvSpPr/>
          <p:nvPr/>
        </p:nvSpPr>
        <p:spPr>
          <a:xfrm>
            <a:off x="9677400" y="4305300"/>
            <a:ext cx="7162800" cy="340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altLang="en-US" sz="24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자동화 시스템 필요성</a:t>
            </a:r>
            <a:endParaRPr lang="en-US" altLang="ko-KR" sz="24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CT </a:t>
            </a: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영상 기반 인공지능</a:t>
            </a: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(AI) </a:t>
            </a: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자동 판별 시스템을 선제적으로 활용하여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진단 기회를 높임</a:t>
            </a: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악성 가능성이 높은 결절을 영상에서 분류함으로써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침습적 검사 이전의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임상적 의사결정을 신속하고 안전하게 지원하고 보조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하고자 함</a:t>
            </a: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BE98D-125F-C1A3-0AFD-AFB8A1512F5B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575982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Introduction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495F7D7-1CA0-61CF-A4A1-5EBD3B82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7975600"/>
            <a:ext cx="13182600" cy="1143000"/>
          </a:xfrm>
          <a:prstGeom prst="rect">
            <a:avLst/>
          </a:prstGeom>
        </p:spPr>
      </p:pic>
      <p:pic>
        <p:nvPicPr>
          <p:cNvPr id="35" name="Picture 7">
            <a:extLst>
              <a:ext uri="{FF2B5EF4-FFF2-40B4-BE49-F238E27FC236}">
                <a16:creationId xmlns:a16="http://schemas.microsoft.com/office/drawing/2014/main" id="{524F54FC-B763-93CA-F252-8613E2CA16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08900" y="4800600"/>
            <a:ext cx="2857500" cy="12700"/>
          </a:xfrm>
          <a:prstGeom prst="rect">
            <a:avLst/>
          </a:prstGeom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C3FC52A3-9C55-4DD6-35CE-D53466BCBC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08900" y="5867400"/>
            <a:ext cx="2857500" cy="12700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67C8A0F7-85E9-B9D5-D786-3F2E6C26EE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7708900" y="6985000"/>
            <a:ext cx="2857500" cy="12700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5E57D05A-2183-1CC7-9DCE-3B74CDD2A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531" y="8280400"/>
            <a:ext cx="1549400" cy="52070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F69FC5DB-5C55-E0E1-F74B-1AAC9EB040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5400000">
            <a:off x="4533900" y="2311400"/>
            <a:ext cx="1003300" cy="4953000"/>
          </a:xfrm>
          <a:prstGeom prst="rect">
            <a:avLst/>
          </a:prstGeom>
        </p:spPr>
      </p:pic>
      <p:pic>
        <p:nvPicPr>
          <p:cNvPr id="40" name="Picture 12">
            <a:extLst>
              <a:ext uri="{FF2B5EF4-FFF2-40B4-BE49-F238E27FC236}">
                <a16:creationId xmlns:a16="http://schemas.microsoft.com/office/drawing/2014/main" id="{210433CE-0616-D48E-99FA-CAFB38ED6AD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</a:blip>
          <a:stretch>
            <a:fillRect/>
          </a:stretch>
        </p:blipFill>
        <p:spPr>
          <a:xfrm rot="5400000">
            <a:off x="4533900" y="3416300"/>
            <a:ext cx="1003300" cy="4953000"/>
          </a:xfrm>
          <a:prstGeom prst="rect">
            <a:avLst/>
          </a:prstGeom>
        </p:spPr>
      </p:pic>
      <p:pic>
        <p:nvPicPr>
          <p:cNvPr id="42" name="Picture 14">
            <a:extLst>
              <a:ext uri="{FF2B5EF4-FFF2-40B4-BE49-F238E27FC236}">
                <a16:creationId xmlns:a16="http://schemas.microsoft.com/office/drawing/2014/main" id="{B1616410-1B22-8881-1965-6BD0D98D0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750800" y="2311400"/>
            <a:ext cx="1003300" cy="4953000"/>
          </a:xfrm>
          <a:prstGeom prst="rect">
            <a:avLst/>
          </a:prstGeom>
        </p:spPr>
      </p:pic>
      <p:pic>
        <p:nvPicPr>
          <p:cNvPr id="43" name="Picture 15">
            <a:extLst>
              <a:ext uri="{FF2B5EF4-FFF2-40B4-BE49-F238E27FC236}">
                <a16:creationId xmlns:a16="http://schemas.microsoft.com/office/drawing/2014/main" id="{C21184C2-5E50-BFB6-1460-F0DF3C1BA9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750800" y="3416300"/>
            <a:ext cx="1003300" cy="4953000"/>
          </a:xfrm>
          <a:prstGeom prst="rect">
            <a:avLst/>
          </a:prstGeom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id="{343A563D-667F-0496-93DE-40EA9220A69B}"/>
              </a:ext>
            </a:extLst>
          </p:cNvPr>
          <p:cNvSpPr txBox="1"/>
          <p:nvPr/>
        </p:nvSpPr>
        <p:spPr>
          <a:xfrm>
            <a:off x="2971800" y="36576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기존 연구 한계점</a:t>
            </a:r>
            <a:endParaRPr lang="en-US" sz="20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EB3CC38E-2CD9-CCD8-DEB5-9C552A16C849}"/>
              </a:ext>
            </a:extLst>
          </p:cNvPr>
          <p:cNvSpPr txBox="1"/>
          <p:nvPr/>
        </p:nvSpPr>
        <p:spPr>
          <a:xfrm>
            <a:off x="11188700" y="36576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제안 하는 모델</a:t>
            </a:r>
            <a:endParaRPr lang="en-US" sz="20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8875428B-75AC-7C2A-4F91-52EE091870DD}"/>
              </a:ext>
            </a:extLst>
          </p:cNvPr>
          <p:cNvSpPr txBox="1"/>
          <p:nvPr/>
        </p:nvSpPr>
        <p:spPr>
          <a:xfrm>
            <a:off x="2971800" y="46228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00074E"/>
                </a:solidFill>
                <a:ea typeface="Pretendard Regular"/>
              </a:rPr>
              <a:t>결절 영역 패치만 입력으로 사용</a:t>
            </a:r>
            <a:endParaRPr lang="en-US" sz="2000" b="0" i="0" u="none" strike="noStrike" dirty="0">
              <a:solidFill>
                <a:srgbClr val="00074E"/>
              </a:solidFill>
              <a:latin typeface="Pretendard Regular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AA2040E8-5AE5-1A6C-21BC-2BFEC34D4034}"/>
              </a:ext>
            </a:extLst>
          </p:cNvPr>
          <p:cNvSpPr txBox="1"/>
          <p:nvPr/>
        </p:nvSpPr>
        <p:spPr>
          <a:xfrm>
            <a:off x="2971800" y="57277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결절 외 주변 장기 및 맥락 정보 손실</a:t>
            </a:r>
            <a:endParaRPr lang="en-US" sz="2000" b="0" i="0" u="none" strike="noStrike" dirty="0">
              <a:solidFill>
                <a:srgbClr val="0007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B629AE3D-D969-CF6C-2D6A-0902FC2C0EC3}"/>
              </a:ext>
            </a:extLst>
          </p:cNvPr>
          <p:cNvSpPr txBox="1"/>
          <p:nvPr/>
        </p:nvSpPr>
        <p:spPr>
          <a:xfrm>
            <a:off x="11201400" y="46228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i="0" u="none" strike="noStrike" dirty="0">
                <a:solidFill>
                  <a:srgbClr val="FFFFFF"/>
                </a:solidFill>
                <a:latin typeface="Pretendard Regular"/>
                <a:ea typeface="Pretendard Regular"/>
              </a:rPr>
              <a:t>CT 2D </a:t>
            </a:r>
            <a:r>
              <a:rPr lang="en-US" altLang="ko-KR" sz="2000" dirty="0">
                <a:solidFill>
                  <a:srgbClr val="FFFFFF"/>
                </a:solidFill>
                <a:latin typeface="Pretendard Regular"/>
                <a:ea typeface="Pretendard Regular"/>
              </a:rPr>
              <a:t>Axial</a:t>
            </a:r>
            <a:r>
              <a:rPr lang="en-US" sz="2000" i="0" u="none" strike="noStrike" dirty="0">
                <a:solidFill>
                  <a:srgbClr val="FFFFFF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i="0" u="none" strike="noStrike" dirty="0">
                <a:solidFill>
                  <a:srgbClr val="FFFFFF"/>
                </a:solidFill>
                <a:latin typeface="Pretendard Regular"/>
                <a:ea typeface="Pretendard Regular"/>
              </a:rPr>
              <a:t>슬라이스 </a:t>
            </a:r>
            <a:r>
              <a:rPr lang="ko-KR" altLang="en-US" sz="2000" dirty="0">
                <a:solidFill>
                  <a:srgbClr val="FFFFFF"/>
                </a:solidFill>
                <a:latin typeface="Pretendard Regular"/>
                <a:ea typeface="Pretendard Regular"/>
              </a:rPr>
              <a:t>사용</a:t>
            </a:r>
            <a:endParaRPr lang="en-US" sz="200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405E8E01-54DA-0118-888E-7AD64CA4DF85}"/>
              </a:ext>
            </a:extLst>
          </p:cNvPr>
          <p:cNvSpPr txBox="1"/>
          <p:nvPr/>
        </p:nvSpPr>
        <p:spPr>
          <a:xfrm>
            <a:off x="11188700" y="57277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i="0" u="none" strike="noStrike" dirty="0">
                <a:solidFill>
                  <a:srgbClr val="FFFFFF"/>
                </a:solidFill>
                <a:ea typeface="Pretendard Regular"/>
              </a:rPr>
              <a:t>결절 주변 장기 </a:t>
            </a:r>
            <a:r>
              <a:rPr lang="ko-KR" altLang="en-US" sz="2000" dirty="0">
                <a:solidFill>
                  <a:srgbClr val="FFFFFF"/>
                </a:solidFill>
                <a:ea typeface="Pretendard Regular"/>
              </a:rPr>
              <a:t>및 </a:t>
            </a:r>
            <a:r>
              <a:rPr lang="ko-KR" altLang="en-US" sz="2000" i="0" u="none" strike="noStrike" dirty="0">
                <a:solidFill>
                  <a:srgbClr val="FFFFFF"/>
                </a:solidFill>
                <a:ea typeface="Pretendard Regular"/>
              </a:rPr>
              <a:t>맥락 정보 사용</a:t>
            </a:r>
            <a:endParaRPr lang="en-US" sz="200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DE19B7D4-6FF8-B549-5BB4-FE12C22BC01C}"/>
              </a:ext>
            </a:extLst>
          </p:cNvPr>
          <p:cNvSpPr txBox="1"/>
          <p:nvPr/>
        </p:nvSpPr>
        <p:spPr>
          <a:xfrm>
            <a:off x="11188700" y="6832600"/>
            <a:ext cx="4127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2000" i="0" u="none" strike="noStrike" dirty="0">
                <a:solidFill>
                  <a:srgbClr val="FFFFFF"/>
                </a:solidFill>
                <a:ea typeface="Pretendard Regular"/>
              </a:rPr>
              <a:t>?????</a:t>
            </a:r>
            <a:endParaRPr lang="en-US" sz="200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8A2CCA56-E62D-84C8-FC09-18C921289D60}"/>
              </a:ext>
            </a:extLst>
          </p:cNvPr>
          <p:cNvSpPr txBox="1"/>
          <p:nvPr/>
        </p:nvSpPr>
        <p:spPr>
          <a:xfrm>
            <a:off x="4781550" y="8369300"/>
            <a:ext cx="1114425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모델에서 </a:t>
            </a:r>
            <a:r>
              <a:rPr lang="en-US" altLang="ko-KR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CBAM +</a:t>
            </a:r>
            <a:r>
              <a:rPr lang="ko-KR" altLang="en-US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결절 마스크 정보를 활용하여 모델의 해석 가능성</a:t>
            </a:r>
            <a:r>
              <a:rPr lang="en-US" altLang="ko-KR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(interpretability)</a:t>
            </a:r>
            <a:r>
              <a:rPr lang="ko-KR" altLang="en-US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 성능을 높임</a:t>
            </a:r>
            <a:endParaRPr lang="en-US" sz="2100" b="1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6553A507-7C0B-2EC9-B9C0-D9CC22C44ED4}"/>
              </a:ext>
            </a:extLst>
          </p:cNvPr>
          <p:cNvSpPr txBox="1"/>
          <p:nvPr/>
        </p:nvSpPr>
        <p:spPr>
          <a:xfrm>
            <a:off x="4406900" y="1892300"/>
            <a:ext cx="9474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dirty="0">
                <a:solidFill>
                  <a:srgbClr val="00074E"/>
                </a:solidFill>
                <a:ea typeface="Pretendard SemiBold"/>
              </a:rPr>
              <a:t>기존 연구 한계점 및 제안 모델 비교  </a:t>
            </a:r>
            <a:endParaRPr lang="ko-KR" altLang="ko-KR" sz="5500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A69845B0-B021-37DC-F2EF-06AE1E5A34A5}"/>
              </a:ext>
            </a:extLst>
          </p:cNvPr>
          <p:cNvSpPr txBox="1"/>
          <p:nvPr/>
        </p:nvSpPr>
        <p:spPr>
          <a:xfrm>
            <a:off x="2992531" y="83820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 2</a:t>
            </a:r>
          </a:p>
        </p:txBody>
      </p:sp>
      <p:pic>
        <p:nvPicPr>
          <p:cNvPr id="57" name="Picture 6">
            <a:extLst>
              <a:ext uri="{FF2B5EF4-FFF2-40B4-BE49-F238E27FC236}">
                <a16:creationId xmlns:a16="http://schemas.microsoft.com/office/drawing/2014/main" id="{3A0D4731-2B9D-AD59-1296-F03823408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6591300"/>
            <a:ext cx="13182600" cy="1143000"/>
          </a:xfrm>
          <a:prstGeom prst="rect">
            <a:avLst/>
          </a:prstGeom>
        </p:spPr>
      </p:pic>
      <p:pic>
        <p:nvPicPr>
          <p:cNvPr id="58" name="Picture 10">
            <a:extLst>
              <a:ext uri="{FF2B5EF4-FFF2-40B4-BE49-F238E27FC236}">
                <a16:creationId xmlns:a16="http://schemas.microsoft.com/office/drawing/2014/main" id="{EEDA9398-6AA1-F6DA-822E-8C75D89A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431" y="6896100"/>
            <a:ext cx="1549400" cy="520700"/>
          </a:xfrm>
          <a:prstGeom prst="rect">
            <a:avLst/>
          </a:prstGeom>
        </p:spPr>
      </p:pic>
      <p:sp>
        <p:nvSpPr>
          <p:cNvPr id="59" name="TextBox 25">
            <a:extLst>
              <a:ext uri="{FF2B5EF4-FFF2-40B4-BE49-F238E27FC236}">
                <a16:creationId xmlns:a16="http://schemas.microsoft.com/office/drawing/2014/main" id="{54D945FE-5DDC-61B3-5C73-F0557EDFC3EB}"/>
              </a:ext>
            </a:extLst>
          </p:cNvPr>
          <p:cNvSpPr txBox="1"/>
          <p:nvPr/>
        </p:nvSpPr>
        <p:spPr>
          <a:xfrm>
            <a:off x="4768850" y="6985000"/>
            <a:ext cx="909955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슬라이스를 입력으로 사용하여 전 처리 과정을 줄이고 맥락 정보를 활용하는 모델 제안</a:t>
            </a:r>
            <a:endParaRPr lang="en-US" sz="2100" b="1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BBAF9F6A-14F6-DF7E-6BE0-343D60045429}"/>
              </a:ext>
            </a:extLst>
          </p:cNvPr>
          <p:cNvSpPr txBox="1"/>
          <p:nvPr/>
        </p:nvSpPr>
        <p:spPr>
          <a:xfrm>
            <a:off x="2954431" y="6997700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</a:t>
            </a:r>
            <a:r>
              <a:rPr lang="en-US" sz="1900" dirty="0">
                <a:solidFill>
                  <a:srgbClr val="00074E"/>
                </a:solidFill>
                <a:latin typeface="Pretendard SemiBold"/>
              </a:rPr>
              <a:t> 1</a:t>
            </a: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EB1EB6-EB06-34DA-2E0A-0AEE99645AF3}"/>
              </a:ext>
            </a:extLst>
          </p:cNvPr>
          <p:cNvSpPr txBox="1"/>
          <p:nvPr/>
        </p:nvSpPr>
        <p:spPr>
          <a:xfrm>
            <a:off x="8108950" y="4639653"/>
            <a:ext cx="191911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입력 데이터 차이점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02A066-677E-03D1-4138-863A9B7D5ACC}"/>
              </a:ext>
            </a:extLst>
          </p:cNvPr>
          <p:cNvSpPr txBox="1"/>
          <p:nvPr/>
        </p:nvSpPr>
        <p:spPr>
          <a:xfrm>
            <a:off x="8204301" y="5699916"/>
            <a:ext cx="171713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Regular" panose="020B0600000101010101" charset="-127"/>
                <a:ea typeface="Pretendard Regular" panose="020B0600000101010101" charset="-127"/>
              </a:rPr>
              <a:t>학습 정보 차이점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66B88-127B-2AF9-C4BF-58AB4AA22C7E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2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Related Works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E4108C4-2380-C0D5-CDB0-4FBEBD2A28F2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B696C939-1BD2-8515-2691-E49CB31D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42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Related Works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Attention 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기법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C4D0ECD-D2AC-4E28-8166-7FF26755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50" y="1943100"/>
            <a:ext cx="17043400" cy="428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685800" lvl="0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CBAM (</a:t>
            </a:r>
            <a:r>
              <a:rPr lang="en-US" altLang="ko-KR" sz="4000" dirty="0"/>
              <a:t>Convolutional Block Attention Module)</a:t>
            </a:r>
            <a:endParaRPr lang="en-US" altLang="ko-KR" sz="4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CNN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의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채널</a:t>
            </a:r>
            <a: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(Channel)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과 공간</a:t>
            </a:r>
            <a: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(Spatial)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정보를 동시에 고려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하는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Attention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모듈을 제안함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간단한 구조로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기존 </a:t>
            </a:r>
            <a: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CNN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모델에 쉽게 통합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되며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성능을 지속적으로 향상시킴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추가적인 </a:t>
            </a:r>
            <a:r>
              <a:rPr lang="ko-KR" altLang="en-US" sz="2400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연산량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증가가 거의 없으며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특히 작은 객체 탐지 성능과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모델의 시각적 </a:t>
            </a:r>
            <a:r>
              <a:rPr lang="ko-KR" altLang="en-US" sz="2400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해석력을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개선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함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685800" lvl="0" indent="-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E430D-0EDA-4323-A195-65D43E61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5829300"/>
            <a:ext cx="7937500" cy="2528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05A42-9219-9946-2F7F-77C76484F6B9}"/>
              </a:ext>
            </a:extLst>
          </p:cNvPr>
          <p:cNvSpPr txBox="1"/>
          <p:nvPr/>
        </p:nvSpPr>
        <p:spPr>
          <a:xfrm>
            <a:off x="1371600" y="9346168"/>
            <a:ext cx="1389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참고문헌 </a:t>
            </a:r>
            <a:r>
              <a:rPr lang="en-US" altLang="ko-KR" dirty="0"/>
              <a:t>: </a:t>
            </a:r>
            <a:r>
              <a:rPr lang="en-US" altLang="ko-KR" dirty="0" err="1"/>
              <a:t>Sanghyun</a:t>
            </a:r>
            <a:r>
              <a:rPr lang="en-US" altLang="ko-KR" dirty="0"/>
              <a:t> Woo, </a:t>
            </a:r>
            <a:r>
              <a:rPr lang="en-US" altLang="ko-KR" dirty="0" err="1"/>
              <a:t>Jongchan</a:t>
            </a:r>
            <a:r>
              <a:rPr lang="en-US" altLang="ko-KR" dirty="0"/>
              <a:t> Park, Joon-Young Lee, In So </a:t>
            </a:r>
            <a:r>
              <a:rPr lang="en-US" altLang="ko-KR" dirty="0" err="1"/>
              <a:t>Kweon,“CBAM</a:t>
            </a:r>
            <a:r>
              <a:rPr lang="en-US" altLang="ko-KR" dirty="0"/>
              <a:t>: Convolutional Block Attention Module,” ECCV, 2018, pp. 3–19.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C04F0-F344-2E21-D76F-0A8A7B43B2C2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- 3 -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5A1F3-C6C0-4B09-AEB1-9A998B48D377}"/>
              </a:ext>
            </a:extLst>
          </p:cNvPr>
          <p:cNvSpPr txBox="1"/>
          <p:nvPr/>
        </p:nvSpPr>
        <p:spPr>
          <a:xfrm>
            <a:off x="7467600" y="8300851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CBAM Attention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기법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Overview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5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615434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Related Works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1" y="1943100"/>
            <a:ext cx="16656049" cy="6191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4000" dirty="0" err="1">
                <a:latin typeface="Pretendard Regular" panose="020B0600000101010101" charset="-127"/>
                <a:ea typeface="Pretendard Regular" panose="020B0600000101010101" charset="-127"/>
              </a:rPr>
              <a:t>ConvNeXt</a:t>
            </a: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-tiny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ConvNeXt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는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CNN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구조를 기반으로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LayerNorm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GELU, Large Kernel, </a:t>
            </a: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Depthwise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Conv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등을 적용해</a:t>
            </a:r>
            <a:b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표현력과 연산 효율 사이의 균형을 달성한 차세대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CNN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백본</a:t>
            </a: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1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 err="1">
                <a:latin typeface="Pretendard Regular" panose="020B0600000101010101" charset="-127"/>
                <a:ea typeface="Pretendard Regular" panose="020B0600000101010101" charset="-127"/>
              </a:rPr>
              <a:t>ConvNeXt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-tiny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는 기존 베이스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모델의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Stage3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Block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의 수보다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배 줄여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연산량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대비 높은 정확도 확보</a:t>
            </a:r>
            <a:b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베이스 모델 대비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1.75%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정확도 손실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파라메터 수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약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5904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만개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축소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dirty="0" err="1">
                <a:latin typeface="Pretendard Regular" panose="020B0600000101010101" charset="-127"/>
                <a:ea typeface="Pretendard Regular" panose="020B0600000101010101" charset="-127"/>
              </a:rPr>
              <a:t>연산량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(224x224 Image):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약 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10G FLOPs </a:t>
            </a:r>
            <a:r>
              <a:rPr lang="ko-KR" altLang="en-US" sz="2000" dirty="0">
                <a:latin typeface="Pretendard Regular" panose="020B0600000101010101" charset="-127"/>
                <a:ea typeface="Pretendard Regular" panose="020B0600000101010101" charset="-127"/>
              </a:rPr>
              <a:t>축소</a:t>
            </a:r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1143000" lvl="1" indent="-6858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4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Baseline CNN </a:t>
            </a: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8FAF9-1E1A-E2D7-5DC1-5BDE6802CC26}"/>
              </a:ext>
            </a:extLst>
          </p:cNvPr>
          <p:cNvSpPr txBox="1"/>
          <p:nvPr/>
        </p:nvSpPr>
        <p:spPr>
          <a:xfrm>
            <a:off x="1371600" y="9422368"/>
            <a:ext cx="1524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참고문헌 </a:t>
            </a:r>
            <a:r>
              <a:rPr lang="en-US" altLang="ko-KR" dirty="0"/>
              <a:t>: Zhuang Liu, Hanzi Mao, Chao-Yuan Wu, Christoph </a:t>
            </a:r>
            <a:r>
              <a:rPr lang="en-US" altLang="ko-KR" dirty="0" err="1"/>
              <a:t>Feichtenhofer</a:t>
            </a:r>
            <a:r>
              <a:rPr lang="en-US" altLang="ko-KR" dirty="0"/>
              <a:t>, Trevor Darrell, Saining </a:t>
            </a:r>
            <a:r>
              <a:rPr lang="en-US" altLang="ko-KR" dirty="0" err="1"/>
              <a:t>Xie,“A</a:t>
            </a:r>
            <a:r>
              <a:rPr lang="en-US" altLang="ko-KR" dirty="0"/>
              <a:t> </a:t>
            </a:r>
            <a:r>
              <a:rPr lang="en-US" altLang="ko-KR" dirty="0" err="1"/>
              <a:t>ConvNet</a:t>
            </a:r>
            <a:r>
              <a:rPr lang="en-US" altLang="ko-KR" dirty="0"/>
              <a:t> for the 2020s,” CVPR, 2022, pp. 11976–11986.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2E65DE-C20F-89A9-3298-8637BC61D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5193784"/>
            <a:ext cx="8991599" cy="40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9471C-C76D-6828-2CA8-AC7626F75E15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- 4 -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E150-3441-1AD2-3B45-F17C2FDCAEB7}"/>
              </a:ext>
            </a:extLst>
          </p:cNvPr>
          <p:cNvSpPr txBox="1"/>
          <p:nvPr/>
        </p:nvSpPr>
        <p:spPr>
          <a:xfrm>
            <a:off x="7391400" y="91059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Pretendard Regular" panose="020B0600000101010101" charset="-127"/>
                <a:ea typeface="Pretendard Regular" panose="020B0600000101010101" charset="-127"/>
              </a:rPr>
              <a:t>ConvNeXt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-tiny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모델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Overview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41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Related Works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13" y="2359025"/>
            <a:ext cx="15779569" cy="6343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4000" dirty="0">
                <a:latin typeface="Pretendard Regular" panose="020B0600000101010101" charset="-127"/>
                <a:ea typeface="Pretendard Regular" panose="020B0600000101010101" charset="-127"/>
              </a:rPr>
              <a:t>CAM Alignment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CAM(Class Activation Map):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딥러닝 모델이 입력 이미지에서 어떤 영역에 주목하여 특정 클래스를 예측하는지를 시각화한 맵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모델이 생성한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CAM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이 실제 병변 위치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결절 영역 마스크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와 정렬되도록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시각적 주목성을 유도하는 </a:t>
            </a:r>
            <a: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Alignment Loss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도입하여 학습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하는 방식</a:t>
            </a: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ICLR 2025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에서 발표된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Learning Causal Alignment for Reliable Disease Diagnosis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논문에서 </a:t>
            </a:r>
            <a:b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Lung Cancer (LIDC-IDRI)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400" dirty="0"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400" dirty="0">
                <a:latin typeface="Pretendard Regular" panose="020B0600000101010101" charset="-127"/>
                <a:ea typeface="Pretendard Regular" panose="020B0600000101010101" charset="-127"/>
              </a:rPr>
              <a:t>Breast Cancer (CBIS-DDSM) 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데이터에서 정확도 향상 및 시각적 </a:t>
            </a:r>
            <a:r>
              <a:rPr lang="ko-KR" altLang="en-US" sz="2400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주목성</a:t>
            </a:r>
            <a:r>
              <a:rPr lang="ko-KR" altLang="en-US" sz="24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효과 입증</a:t>
            </a:r>
            <a:endParaRPr lang="en-US" altLang="ko-KR" sz="24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108204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모델의 시각적 해석능력 향상 기법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89CD7-7DB0-2C95-5B37-0CF24F8144EF}"/>
              </a:ext>
            </a:extLst>
          </p:cNvPr>
          <p:cNvSpPr txBox="1"/>
          <p:nvPr/>
        </p:nvSpPr>
        <p:spPr>
          <a:xfrm>
            <a:off x="1371600" y="9346168"/>
            <a:ext cx="1545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참고문헌 </a:t>
            </a:r>
            <a:r>
              <a:rPr lang="en-US" altLang="ko-KR" dirty="0"/>
              <a:t>: M. Liu, C.-W. Lee, X. Sun, X. Yu, Y. Qiao, and Y. Wang, “Learning Causal Alignment for Reliable Disease Diagnosis,” in Proceedings of the 13th ICLR, 2025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D88CE-D995-792D-8883-8F7ADBB7C90A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- 5 -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9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1549</Words>
  <Application>Microsoft Office PowerPoint</Application>
  <PresentationFormat>사용자 지정</PresentationFormat>
  <Paragraphs>270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Pretendard Regular</vt:lpstr>
      <vt:lpstr>Wingdings</vt:lpstr>
      <vt:lpstr>Pretendard Medium</vt:lpstr>
      <vt:lpstr>Arial</vt:lpstr>
      <vt:lpstr>Calibri</vt:lpstr>
      <vt:lpstr>맑은 고딕</vt:lpstr>
      <vt:lpstr>Pretendard SemiBold</vt:lpstr>
      <vt:lpstr>Barlow Bold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HKIT</dc:creator>
  <cp:lastModifiedBy>HKIT</cp:lastModifiedBy>
  <cp:revision>644</cp:revision>
  <dcterms:created xsi:type="dcterms:W3CDTF">2006-08-16T00:00:00Z</dcterms:created>
  <dcterms:modified xsi:type="dcterms:W3CDTF">2025-05-26T07:40:40Z</dcterms:modified>
</cp:coreProperties>
</file>